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_rels/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3.png" ContentType="image/png"/>
  <Override PartName="/ppt/media/image8.png" ContentType="image/png"/>
  <Override PartName="/ppt/media/image23.png" ContentType="image/png"/>
  <Override PartName="/ppt/media/image4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ppt/slideLayouts/_rels/slideLayout1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587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587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587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200" y="405900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638040" y="405900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587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587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587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587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587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587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587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5870" spc="-1" strike="noStrike">
                <a:latin typeface="Arial"/>
              </a:rPr>
              <a:t>Click to edit the title text format</a:t>
            </a:r>
            <a:endParaRPr b="0" lang="en-GB" sz="587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4270" spc="-1" strike="noStrike">
                <a:latin typeface="Arial"/>
              </a:rPr>
              <a:t>Click to edit the outline text format</a:t>
            </a:r>
            <a:endParaRPr b="0" lang="en-GB" sz="427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3730" spc="-1" strike="noStrike">
                <a:latin typeface="Arial"/>
              </a:rPr>
              <a:t>Second Outline Level</a:t>
            </a:r>
            <a:endParaRPr b="0" lang="en-GB" sz="3730" spc="-1" strike="noStrike">
              <a:latin typeface="Arial"/>
            </a:endParaRPr>
          </a:p>
          <a:p>
            <a:pPr lvl="2" marL="1296000" indent="-288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Third Outline Level</a:t>
            </a:r>
            <a:endParaRPr b="0" lang="en-GB" sz="3200" spc="-1" strike="noStrike">
              <a:latin typeface="Arial"/>
            </a:endParaRPr>
          </a:p>
          <a:p>
            <a:pPr lvl="3" marL="1728000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670" spc="-1" strike="noStrike">
                <a:latin typeface="Arial"/>
              </a:rPr>
              <a:t>Fourth Outline Level</a:t>
            </a:r>
            <a:endParaRPr b="0" lang="en-GB" sz="2670" spc="-1" strike="noStrike">
              <a:latin typeface="Arial"/>
            </a:endParaRPr>
          </a:p>
          <a:p>
            <a:pPr lvl="4" marL="2160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670" spc="-1" strike="noStrike">
                <a:latin typeface="Arial"/>
              </a:rPr>
              <a:t>Fifth Outline Level</a:t>
            </a:r>
            <a:endParaRPr b="0" lang="en-GB" sz="2670" spc="-1" strike="noStrike">
              <a:latin typeface="Arial"/>
            </a:endParaRPr>
          </a:p>
          <a:p>
            <a:pPr lvl="5" marL="2592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670" spc="-1" strike="noStrike">
                <a:latin typeface="Arial"/>
              </a:rPr>
              <a:t>Sixth Outline Level</a:t>
            </a:r>
            <a:endParaRPr b="0" lang="en-GB" sz="2670" spc="-1" strike="noStrike">
              <a:latin typeface="Arial"/>
            </a:endParaRPr>
          </a:p>
          <a:p>
            <a:pPr lvl="6" marL="3024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670" spc="-1" strike="noStrike">
                <a:latin typeface="Arial"/>
              </a:rPr>
              <a:t>Seventh Outline Level</a:t>
            </a:r>
            <a:endParaRPr b="0" lang="en-GB" sz="267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GB" sz="1400" spc="-1" strike="noStrike">
                <a:latin typeface="Times New Roman"/>
              </a:rPr>
              <a:t>Uli Raich</a:t>
            </a:r>
            <a:endParaRPr b="0" lang="en-GB" sz="1400" spc="-1" strike="noStrike">
              <a:latin typeface="Times New Roman"/>
            </a:endParaRPr>
          </a:p>
          <a:p>
            <a:pPr algn="ctr"/>
            <a:r>
              <a:rPr b="0" lang="en-GB" sz="1400" spc="-1" strike="noStrike">
                <a:latin typeface="Times New Roman"/>
              </a:rPr>
              <a:t>AIS conference Kampala 2019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6800"/>
            <a:ext cx="2348280" cy="52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43529628-43DD-4E6C-898F-C8EAFB5F5B32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59760" y="0"/>
            <a:ext cx="1517400" cy="17690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hyperlink" Target="https://afnog.iotworkshop.africa/pub/AFNOG/Talk/mosquittoBasic.mp4" TargetMode="External"/><Relationship Id="rId3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hyperlink" Target="https://afnog.iotworkshop.africa/pub/AFNOG/Talk/mosquittoDummyData.mp4" TargetMode="External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hyperlink" Target="https://afnog.iotworkshop.africa/pub/AFNOG/Talk/protoDriver.mp4" TargetMode="External"/><Relationship Id="rId3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hyperlink" Target="https://afnog.iotworkshop.africa/pub/AFNOG/Talk/cayenneProto.mp4" TargetMode="External"/><Relationship Id="rId3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hyperlink" Target="http://afnog.iotworkshop.africa/" TargetMode="External"/><Relationship Id="rId2" Type="http://schemas.openxmlformats.org/officeDocument/2006/relationships/hyperlink" Target="https://github.com/uraich?tab=repositories" TargetMode="External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1280160" y="1255680"/>
            <a:ext cx="7929720" cy="274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US" sz="5870" spc="-1" strike="noStrike">
                <a:latin typeface="Arial"/>
              </a:rPr>
              <a:t>What is IoT? </a:t>
            </a:r>
            <a:endParaRPr b="0" lang="en-GB" sz="5870" spc="-1" strike="noStrike">
              <a:latin typeface="Arial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457200" y="3447720"/>
            <a:ext cx="9071640" cy="2770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US" sz="3200" spc="-1" strike="noStrike">
                <a:latin typeface="Arial"/>
              </a:rPr>
              <a:t>An Introduction</a:t>
            </a:r>
            <a:endParaRPr b="0" lang="en-GB" sz="3200" spc="-1" strike="noStrike">
              <a:latin typeface="Arial"/>
            </a:endParaRPr>
          </a:p>
          <a:p>
            <a:pPr algn="ctr"/>
            <a:endParaRPr b="0" lang="en-GB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Arial"/>
              </a:rPr>
              <a:t>Uli Raich (uli.raich@gmail.com)</a:t>
            </a:r>
            <a:endParaRPr b="0" lang="en-GB" sz="3200" spc="-1" strike="noStrike">
              <a:latin typeface="Arial"/>
            </a:endParaRPr>
          </a:p>
          <a:p>
            <a:pPr algn="ctr"/>
            <a:endParaRPr b="0" lang="en-GB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Arial"/>
              </a:rPr>
              <a:t>Formally CERN, Geneva, Switzerland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44" name="TextShape 3"/>
          <p:cNvSpPr txBox="1"/>
          <p:nvPr/>
        </p:nvSpPr>
        <p:spPr>
          <a:xfrm>
            <a:off x="1646280" y="301320"/>
            <a:ext cx="7929720" cy="2441880"/>
          </a:xfrm>
          <a:prstGeom prst="rect">
            <a:avLst/>
          </a:prstGeom>
          <a:noFill/>
          <a:ln>
            <a:noFill/>
          </a:ln>
        </p:spPr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5870" spc="-1" strike="noStrike">
                <a:latin typeface="Arial"/>
              </a:rPr>
              <a:t>The application</a:t>
            </a:r>
            <a:endParaRPr b="0" lang="en-GB" sz="5870" spc="-1" strike="noStrike">
              <a:latin typeface="Arial"/>
            </a:endParaRPr>
          </a:p>
        </p:txBody>
      </p:sp>
      <p:sp>
        <p:nvSpPr>
          <p:cNvPr id="65" name="TextShape 2"/>
          <p:cNvSpPr txBox="1"/>
          <p:nvPr/>
        </p:nvSpPr>
        <p:spPr>
          <a:xfrm>
            <a:off x="457200" y="19202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0" lang="en-GB" sz="2400" spc="-1" strike="noStrike">
                <a:latin typeface="Arial"/>
              </a:rPr>
              <a:t>We need an application to see the state of the IoT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1737360" y="2405880"/>
            <a:ext cx="6766560" cy="4452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5870" spc="-1" strike="noStrike">
                <a:latin typeface="Arial"/>
              </a:rPr>
              <a:t>The processor</a:t>
            </a:r>
            <a:endParaRPr b="0" lang="en-GB" sz="5870" spc="-1" strike="noStrike">
              <a:latin typeface="Arial"/>
            </a:endParaRPr>
          </a:p>
        </p:txBody>
      </p:sp>
      <p:sp>
        <p:nvSpPr>
          <p:cNvPr id="68" name="TextShape 2"/>
          <p:cNvSpPr txBox="1"/>
          <p:nvPr/>
        </p:nvSpPr>
        <p:spPr>
          <a:xfrm>
            <a:off x="504000" y="1768680"/>
            <a:ext cx="4426920" cy="4723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97000"/>
          </a:bodyPr>
          <a:p>
            <a:pPr>
              <a:lnSpc>
                <a:spcPct val="100000"/>
              </a:lnSpc>
              <a:spcBef>
                <a:spcPts val="2154"/>
              </a:spcBef>
              <a:spcAft>
                <a:spcPts val="283"/>
              </a:spcAft>
            </a:pPr>
            <a:r>
              <a:rPr b="1" lang="en-GB" sz="2000" spc="-1" strike="noStrike">
                <a:latin typeface="Arial"/>
                <a:ea typeface="Noto Sans CJK SC Regular"/>
              </a:rPr>
              <a:t>Raspberry Pi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154"/>
              </a:spcBef>
              <a:spcAft>
                <a:spcPts val="283"/>
              </a:spcAft>
            </a:pPr>
            <a:br/>
            <a:br/>
            <a:r>
              <a:rPr b="0" lang="en-GB" sz="2000" spc="-1" strike="noStrike">
                <a:latin typeface="Arial"/>
                <a:ea typeface="Noto Sans CJK SC Regular"/>
              </a:rPr>
              <a:t>Advantages:</a:t>
            </a:r>
            <a:endParaRPr b="0" lang="en-GB" sz="20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2154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  <a:ea typeface="Noto Sans CJK SC Regular"/>
              </a:rPr>
              <a:t>Has all Internet interfaces needed</a:t>
            </a:r>
            <a:endParaRPr b="0" lang="en-GB" sz="20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2154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  <a:ea typeface="Noto Sans CJK SC Regular"/>
              </a:rPr>
              <a:t>Very powerful, any programming language can be used, native development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154"/>
              </a:spcBef>
              <a:spcAft>
                <a:spcPts val="283"/>
              </a:spcAft>
            </a:pPr>
            <a:r>
              <a:rPr b="0" lang="en-GB" sz="2000" spc="-1" strike="noStrike">
                <a:latin typeface="Arial"/>
                <a:ea typeface="Noto Sans CJK SC Regular"/>
              </a:rPr>
              <a:t>Disadvantages:</a:t>
            </a:r>
            <a:endParaRPr b="0" lang="en-GB" sz="20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2154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  <a:ea typeface="Noto Sans CJK SC Regular"/>
              </a:rPr>
              <a:t>Rather expensive</a:t>
            </a:r>
            <a:endParaRPr b="0" lang="en-GB" sz="20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2154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  <a:ea typeface="Noto Sans CJK SC Regular"/>
              </a:rPr>
              <a:t>Has no ADC</a:t>
            </a:r>
            <a:endParaRPr b="0" lang="en-GB" sz="2000" spc="-1" strike="noStrike">
              <a:latin typeface="Arial"/>
            </a:endParaRPr>
          </a:p>
          <a:p>
            <a:endParaRPr b="0" lang="en-GB" sz="2000" spc="-1" strike="noStrike">
              <a:latin typeface="Arial"/>
            </a:endParaRPr>
          </a:p>
        </p:txBody>
      </p:sp>
      <p:sp>
        <p:nvSpPr>
          <p:cNvPr id="69" name="TextShape 3"/>
          <p:cNvSpPr txBox="1"/>
          <p:nvPr/>
        </p:nvSpPr>
        <p:spPr>
          <a:xfrm>
            <a:off x="5152680" y="183348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94000"/>
          </a:bodyPr>
          <a:p>
            <a:r>
              <a:rPr b="1" lang="en-GB" sz="2000" spc="-1" strike="noStrike">
                <a:latin typeface="Arial"/>
              </a:rPr>
              <a:t>Arduino</a:t>
            </a:r>
            <a:endParaRPr b="0" lang="en-GB" sz="2000" spc="-1" strike="noStrike">
              <a:latin typeface="Arial"/>
            </a:endParaRPr>
          </a:p>
          <a:p>
            <a:br/>
            <a:br/>
            <a:r>
              <a:rPr b="0" lang="en-GB" sz="2000" spc="-1" strike="noStrike">
                <a:latin typeface="Arial"/>
              </a:rPr>
              <a:t>Advantages:</a:t>
            </a:r>
            <a:endParaRPr b="0" lang="en-GB" sz="20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Low price</a:t>
            </a:r>
            <a:endParaRPr b="0" lang="en-GB" sz="20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Has 10 bit ADC on chip</a:t>
            </a:r>
            <a:endParaRPr b="0" lang="en-GB" sz="2000" spc="-1" strike="noStrike">
              <a:latin typeface="Arial"/>
            </a:endParaRPr>
          </a:p>
          <a:p>
            <a:br/>
            <a:br/>
            <a:r>
              <a:rPr b="0" lang="en-GB" sz="2000" spc="-1" strike="noStrike">
                <a:latin typeface="Arial"/>
              </a:rPr>
              <a:t>Disadvantages:</a:t>
            </a:r>
            <a:endParaRPr b="0" lang="en-GB" sz="20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Has no Internet interface</a:t>
            </a:r>
            <a:endParaRPr b="0" lang="en-GB" sz="20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Little resources in flash and RAM</a:t>
            </a:r>
            <a:endParaRPr b="0" lang="en-GB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914400" y="98280"/>
            <a:ext cx="8661240" cy="118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4000" spc="-1" strike="noStrike">
                <a:latin typeface="Arial"/>
              </a:rPr>
              <a:t>Cayenne’s proposal of processors</a:t>
            </a:r>
            <a:endParaRPr b="0" lang="en-GB" sz="4000" spc="-1" strike="noStrike"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1619280" y="1266480"/>
            <a:ext cx="6793200" cy="5486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5870" spc="-1" strike="noStrike">
                <a:latin typeface="Arial"/>
              </a:rPr>
              <a:t>The Raspberry Pi</a:t>
            </a:r>
            <a:endParaRPr b="0" lang="en-GB" sz="5870" spc="-1" strike="noStrike">
              <a:latin typeface="Arial"/>
            </a:endParaRPr>
          </a:p>
        </p:txBody>
      </p:sp>
      <p:sp>
        <p:nvSpPr>
          <p:cNvPr id="73" name="TextShape 2"/>
          <p:cNvSpPr txBox="1"/>
          <p:nvPr/>
        </p:nvSpPr>
        <p:spPr>
          <a:xfrm>
            <a:off x="504000" y="1768680"/>
            <a:ext cx="9071640" cy="5089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70000"/>
          </a:bodyPr>
          <a:p>
            <a:r>
              <a:rPr b="0" lang="en-GB" sz="2400" spc="-1" strike="noStrike">
                <a:latin typeface="Arial"/>
              </a:rPr>
              <a:t>The Raspberry Pi is a small computer powerful enough to run a full blown Linux operating system:</a:t>
            </a:r>
            <a:endParaRPr b="0" lang="en-GB" sz="24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A quad core 1.2 GHz Broadcom 64 bit ARM CPU</a:t>
            </a:r>
            <a:endParaRPr b="0" lang="en-GB" sz="24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1 Gbytes of Ram</a:t>
            </a:r>
            <a:endParaRPr b="0" lang="en-GB" sz="24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Ethernet and wireless networks</a:t>
            </a:r>
            <a:endParaRPr b="0" lang="en-GB" sz="24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4 USB2 ports</a:t>
            </a:r>
            <a:endParaRPr b="0" lang="en-GB" sz="24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Micro SD connector</a:t>
            </a:r>
            <a:endParaRPr b="0" lang="en-GB" sz="24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40 pin extended GPIO connector with 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Arial"/>
              </a:rPr>
              <a:t>GPIO pins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Arial"/>
              </a:rPr>
              <a:t>SPI and I2C bus interface </a:t>
            </a:r>
            <a:endParaRPr b="0" lang="en-GB" sz="24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Cost ~ 80-100 US $</a:t>
            </a:r>
            <a:endParaRPr b="0" lang="en-GB" sz="24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No ADC</a:t>
            </a:r>
            <a:endParaRPr b="0" lang="en-GB" sz="24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6217920" y="2743200"/>
            <a:ext cx="2926080" cy="4143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5870" spc="-1" strike="noStrike">
                <a:latin typeface="Arial"/>
              </a:rPr>
              <a:t>Arduino + WiFi shield</a:t>
            </a:r>
            <a:endParaRPr b="0" lang="en-GB" sz="5870" spc="-1" strike="noStrike"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255240" y="1828800"/>
            <a:ext cx="9071640" cy="320400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6982200" y="1964160"/>
            <a:ext cx="3040560" cy="294336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4940280" y="4389120"/>
            <a:ext cx="3106440" cy="2377440"/>
          </a:xfrm>
          <a:prstGeom prst="rect">
            <a:avLst/>
          </a:prstGeom>
          <a:ln>
            <a:noFill/>
          </a:ln>
        </p:spPr>
      </p:pic>
      <p:sp>
        <p:nvSpPr>
          <p:cNvPr id="79" name="TextShape 2"/>
          <p:cNvSpPr txBox="1"/>
          <p:nvPr/>
        </p:nvSpPr>
        <p:spPr>
          <a:xfrm>
            <a:off x="640080" y="5486400"/>
            <a:ext cx="38095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Cost: ~12-15 US $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Popular because of simple C++ IDE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1280160" y="301320"/>
            <a:ext cx="829548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5870" spc="-1" strike="noStrike">
                <a:latin typeface="Arial"/>
              </a:rPr>
              <a:t>The ideal IoT solution?</a:t>
            </a:r>
            <a:endParaRPr b="0" lang="en-GB" sz="5870" spc="-1" strike="noStrike">
              <a:latin typeface="Arial"/>
            </a:endParaRPr>
          </a:p>
        </p:txBody>
      </p:sp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5211000" y="2082240"/>
            <a:ext cx="4573080" cy="4501440"/>
          </a:xfrm>
          <a:prstGeom prst="rect">
            <a:avLst/>
          </a:prstGeom>
          <a:ln>
            <a:noFill/>
          </a:ln>
        </p:spPr>
      </p:pic>
      <p:sp>
        <p:nvSpPr>
          <p:cNvPr id="82" name="TextShape 2"/>
          <p:cNvSpPr txBox="1"/>
          <p:nvPr/>
        </p:nvSpPr>
        <p:spPr>
          <a:xfrm>
            <a:off x="401400" y="1941120"/>
            <a:ext cx="3896280" cy="5721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ESP8266 or ESP32 processor board</a:t>
            </a:r>
            <a:endParaRPr b="0" lang="en-GB" sz="1800" spc="-1" strike="noStrike">
              <a:latin typeface="Arial"/>
            </a:endParaRPr>
          </a:p>
          <a:p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ESP8266 specs:</a:t>
            </a:r>
            <a:endParaRPr b="0" lang="en-GB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WiFi on chip</a:t>
            </a:r>
            <a:endParaRPr b="0" lang="en-GB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10 bit ADC on chip</a:t>
            </a:r>
            <a:endParaRPr b="0" lang="en-GB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80 kByte RAM</a:t>
            </a:r>
            <a:endParaRPr b="0" lang="en-GB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4 Mbyte flash</a:t>
            </a:r>
            <a:endParaRPr b="0" lang="en-GB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Can run a MicroPython interpreter</a:t>
            </a:r>
            <a:endParaRPr b="0" lang="en-GB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Can be programmed through</a:t>
            </a:r>
            <a:br/>
            <a:r>
              <a:rPr b="0" lang="en-GB" sz="1800" spc="-1" strike="noStrike">
                <a:latin typeface="Arial"/>
              </a:rPr>
              <a:t>Arduino IDE</a:t>
            </a:r>
            <a:endParaRPr b="0" lang="en-GB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SPI, I2C interfaces</a:t>
            </a:r>
            <a:endParaRPr b="0" lang="en-GB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11 GPIO pins</a:t>
            </a:r>
            <a:endParaRPr b="0" lang="en-GB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Many sensor and actuator boards</a:t>
            </a:r>
            <a:endParaRPr b="0" lang="en-GB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Can be plugged together without </a:t>
            </a:r>
            <a:br/>
            <a:r>
              <a:rPr b="0" lang="en-GB" sz="1800" spc="-1" strike="noStrike">
                <a:latin typeface="Arial"/>
              </a:rPr>
              <a:t>bread board or soldering</a:t>
            </a:r>
            <a:endParaRPr b="0" lang="en-GB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Cost of processor board: </a:t>
            </a:r>
            <a:br/>
            <a:r>
              <a:rPr b="0" lang="en-GB" sz="1800" spc="-1" strike="noStrike">
                <a:latin typeface="Arial"/>
              </a:rPr>
              <a:t>~ 2.5 US$</a:t>
            </a:r>
            <a:endParaRPr b="0" lang="en-GB" sz="1800" spc="-1" strike="noStrike">
              <a:latin typeface="Arial"/>
            </a:endParaRPr>
          </a:p>
          <a:p>
            <a:br/>
            <a:r>
              <a:rPr b="0" lang="en-GB" sz="1800" spc="-1" strike="noStrike">
                <a:latin typeface="Arial"/>
              </a:rPr>
              <a:t>ESP32 is even more powerful</a:t>
            </a:r>
            <a:br/>
            <a:r>
              <a:rPr b="0" lang="en-GB" sz="1800" spc="-1" strike="noStrike">
                <a:latin typeface="Arial"/>
              </a:rPr>
              <a:t>Cost: ~ 4.5 US$</a:t>
            </a:r>
            <a:br/>
            <a:br/>
            <a:r>
              <a:rPr b="0" lang="en-GB" sz="1800" spc="-1" strike="noStrike">
                <a:latin typeface="Arial"/>
              </a:rPr>
              <a:t> 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5870" spc="-1" strike="noStrike">
                <a:latin typeface="Arial"/>
              </a:rPr>
              <a:t>Communication</a:t>
            </a:r>
            <a:endParaRPr b="0" lang="en-GB" sz="5870" spc="-1" strike="noStrike"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3832560" y="3383280"/>
            <a:ext cx="2842560" cy="2842560"/>
          </a:xfrm>
          <a:prstGeom prst="rect">
            <a:avLst/>
          </a:prstGeom>
          <a:ln>
            <a:noFill/>
          </a:ln>
        </p:spPr>
      </p:pic>
      <p:sp>
        <p:nvSpPr>
          <p:cNvPr id="85" name="TextShape 2"/>
          <p:cNvSpPr txBox="1"/>
          <p:nvPr/>
        </p:nvSpPr>
        <p:spPr>
          <a:xfrm>
            <a:off x="4946040" y="3660840"/>
            <a:ext cx="180720" cy="427320"/>
          </a:xfrm>
          <a:prstGeom prst="rect">
            <a:avLst/>
          </a:prstGeom>
          <a:noFill/>
          <a:ln>
            <a:noFill/>
          </a:ln>
        </p:spPr>
      </p:sp>
      <p:pic>
        <p:nvPicPr>
          <p:cNvPr id="86" name="" descr=""/>
          <p:cNvPicPr/>
          <p:nvPr/>
        </p:nvPicPr>
        <p:blipFill>
          <a:blip r:embed="rId2"/>
          <a:stretch/>
        </p:blipFill>
        <p:spPr>
          <a:xfrm>
            <a:off x="1645920" y="3931920"/>
            <a:ext cx="1218960" cy="1218960"/>
          </a:xfrm>
          <a:prstGeom prst="rect">
            <a:avLst/>
          </a:prstGeom>
          <a:ln>
            <a:noFill/>
          </a:ln>
        </p:spPr>
      </p:pic>
      <p:sp>
        <p:nvSpPr>
          <p:cNvPr id="87" name="TextShape 3"/>
          <p:cNvSpPr txBox="1"/>
          <p:nvPr/>
        </p:nvSpPr>
        <p:spPr>
          <a:xfrm>
            <a:off x="776520" y="2086200"/>
            <a:ext cx="827604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MQTT (Message Queuing Telemetry Transport): a publish-subscribe based 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Message protocol running of top of TCP.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A processor can subscribe to messages of a certain “topic” and/or it can push its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results on a certain topic 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3"/>
          <a:stretch/>
        </p:blipFill>
        <p:spPr>
          <a:xfrm>
            <a:off x="7589520" y="3993120"/>
            <a:ext cx="1218960" cy="121896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4"/>
          <a:stretch/>
        </p:blipFill>
        <p:spPr>
          <a:xfrm>
            <a:off x="274320" y="5212080"/>
            <a:ext cx="1218960" cy="1218960"/>
          </a:xfrm>
          <a:prstGeom prst="rect">
            <a:avLst/>
          </a:prstGeom>
          <a:ln>
            <a:noFill/>
          </a:ln>
        </p:spPr>
      </p:pic>
      <p:pic>
        <p:nvPicPr>
          <p:cNvPr id="90" name="" descr=""/>
          <p:cNvPicPr/>
          <p:nvPr/>
        </p:nvPicPr>
        <p:blipFill>
          <a:blip r:embed="rId5"/>
          <a:stretch/>
        </p:blipFill>
        <p:spPr>
          <a:xfrm>
            <a:off x="8656560" y="5212080"/>
            <a:ext cx="1218960" cy="1218960"/>
          </a:xfrm>
          <a:prstGeom prst="rect">
            <a:avLst/>
          </a:prstGeom>
          <a:ln>
            <a:noFill/>
          </a:ln>
        </p:spPr>
      </p:pic>
      <p:pic>
        <p:nvPicPr>
          <p:cNvPr id="91" name="" descr=""/>
          <p:cNvPicPr/>
          <p:nvPr/>
        </p:nvPicPr>
        <p:blipFill>
          <a:blip r:embed="rId6"/>
          <a:stretch/>
        </p:blipFill>
        <p:spPr>
          <a:xfrm>
            <a:off x="6751800" y="4434840"/>
            <a:ext cx="698760" cy="387000"/>
          </a:xfrm>
          <a:prstGeom prst="rect">
            <a:avLst/>
          </a:prstGeom>
          <a:ln>
            <a:noFill/>
          </a:ln>
        </p:spPr>
      </p:pic>
      <p:pic>
        <p:nvPicPr>
          <p:cNvPr id="92" name="" descr=""/>
          <p:cNvPicPr/>
          <p:nvPr/>
        </p:nvPicPr>
        <p:blipFill>
          <a:blip r:embed="rId7"/>
          <a:stretch/>
        </p:blipFill>
        <p:spPr>
          <a:xfrm rot="2121600">
            <a:off x="8934120" y="4634280"/>
            <a:ext cx="698760" cy="38700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rId8"/>
          <a:stretch/>
        </p:blipFill>
        <p:spPr>
          <a:xfrm>
            <a:off x="3000600" y="4367880"/>
            <a:ext cx="698760" cy="387000"/>
          </a:xfrm>
          <a:prstGeom prst="rect">
            <a:avLst/>
          </a:prstGeom>
          <a:ln>
            <a:noFill/>
          </a:ln>
        </p:spPr>
      </p:pic>
      <p:pic>
        <p:nvPicPr>
          <p:cNvPr id="94" name="" descr=""/>
          <p:cNvPicPr/>
          <p:nvPr/>
        </p:nvPicPr>
        <p:blipFill>
          <a:blip r:embed="rId9"/>
          <a:stretch/>
        </p:blipFill>
        <p:spPr>
          <a:xfrm rot="10682400">
            <a:off x="2220840" y="5544720"/>
            <a:ext cx="698760" cy="38700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10"/>
          <a:stretch/>
        </p:blipFill>
        <p:spPr>
          <a:xfrm rot="19097400">
            <a:off x="862920" y="4480920"/>
            <a:ext cx="698760" cy="387000"/>
          </a:xfrm>
          <a:prstGeom prst="rect">
            <a:avLst/>
          </a:prstGeom>
          <a:ln>
            <a:noFill/>
          </a:ln>
        </p:spPr>
      </p:pic>
      <p:sp>
        <p:nvSpPr>
          <p:cNvPr id="96" name="TextShape 4"/>
          <p:cNvSpPr txBox="1"/>
          <p:nvPr/>
        </p:nvSpPr>
        <p:spPr>
          <a:xfrm>
            <a:off x="1977120" y="5998680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subscribe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97" name="TextShape 5"/>
          <p:cNvSpPr txBox="1"/>
          <p:nvPr/>
        </p:nvSpPr>
        <p:spPr>
          <a:xfrm>
            <a:off x="7498080" y="5303520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publish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98" name="TextShape 6"/>
          <p:cNvSpPr txBox="1"/>
          <p:nvPr/>
        </p:nvSpPr>
        <p:spPr>
          <a:xfrm>
            <a:off x="3745080" y="3311280"/>
            <a:ext cx="8269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broker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5870" spc="-1" strike="noStrike">
                <a:latin typeface="Arial"/>
              </a:rPr>
              <a:t>MQTT Demo</a:t>
            </a:r>
            <a:endParaRPr b="0" lang="en-GB" sz="5870" spc="-1" strike="noStrike"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419040" y="1768320"/>
            <a:ext cx="8542080" cy="4812840"/>
          </a:xfrm>
          <a:prstGeom prst="rect">
            <a:avLst/>
          </a:prstGeom>
          <a:ln>
            <a:noFill/>
          </a:ln>
        </p:spPr>
      </p:pic>
      <p:sp>
        <p:nvSpPr>
          <p:cNvPr id="101" name="TextShape 2"/>
          <p:cNvSpPr txBox="1"/>
          <p:nvPr/>
        </p:nvSpPr>
        <p:spPr>
          <a:xfrm>
            <a:off x="1005840" y="6675120"/>
            <a:ext cx="7581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  <a:hlinkClick r:id="rId2"/>
              </a:rPr>
              <a:t>Video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1371600" y="301320"/>
            <a:ext cx="82040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5870" spc="-1" strike="noStrike">
                <a:latin typeface="Arial"/>
              </a:rPr>
              <a:t>Programming language</a:t>
            </a:r>
            <a:endParaRPr b="0" lang="en-GB" sz="5870" spc="-1" strike="noStrike">
              <a:latin typeface="Aria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529560" y="201636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84000"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Only the data recovered from the communication protocol are seen</a:t>
            </a:r>
            <a:endParaRPr b="0" lang="en-GB" sz="24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Any programming language will do</a:t>
            </a:r>
            <a:endParaRPr b="0" lang="en-GB" sz="24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Cayenne/MQTT libraries are available for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Arial"/>
              </a:rPr>
              <a:t>C, C++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Arial"/>
              </a:rPr>
              <a:t>Python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Arial"/>
              </a:rPr>
              <a:t>Java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Arial"/>
              </a:rPr>
              <a:t>Java Script</a:t>
            </a:r>
            <a:endParaRPr b="0" lang="en-GB" sz="24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ESP8266 and ESP32 are powerful enough to run a MicroPython interpreter           Let’s use Python 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 rot="10867200">
            <a:off x="2314800" y="6006960"/>
            <a:ext cx="698760" cy="387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280160" y="301320"/>
            <a:ext cx="829548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4000" spc="-1" strike="noStrike">
                <a:latin typeface="Arial"/>
              </a:rPr>
              <a:t>Sending Dummy temperature data</a:t>
            </a:r>
            <a:endParaRPr b="0" lang="en-GB" sz="4000" spc="-1" strike="noStrike"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3657600" y="1371600"/>
            <a:ext cx="5486400" cy="5512680"/>
          </a:xfrm>
          <a:prstGeom prst="rect">
            <a:avLst/>
          </a:prstGeom>
          <a:ln>
            <a:noFill/>
          </a:ln>
        </p:spPr>
      </p:pic>
      <p:sp>
        <p:nvSpPr>
          <p:cNvPr id="107" name="TextShape 2"/>
          <p:cNvSpPr txBox="1"/>
          <p:nvPr/>
        </p:nvSpPr>
        <p:spPr>
          <a:xfrm>
            <a:off x="914400" y="2743200"/>
            <a:ext cx="7581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  <a:hlinkClick r:id="rId2"/>
              </a:rPr>
              <a:t>Video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US" sz="5870" spc="-1" strike="noStrike">
                <a:latin typeface="Arial"/>
              </a:rPr>
              <a:t>What is IoT?</a:t>
            </a:r>
            <a:endParaRPr b="0" lang="en-GB" sz="5870" spc="-1" strike="noStrike"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504000" y="210312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0" lang="en-US" sz="2800" spc="-1" strike="noStrike">
                <a:latin typeface="Arial"/>
              </a:rPr>
              <a:t>Answer: IoT is the</a:t>
            </a:r>
            <a:r>
              <a:rPr b="1" lang="en-US" sz="2800" spc="-1" strike="noStrike">
                <a:latin typeface="Arial"/>
              </a:rPr>
              <a:t> I</a:t>
            </a:r>
            <a:r>
              <a:rPr b="0" lang="en-US" sz="2800" spc="-1" strike="noStrike">
                <a:latin typeface="Arial"/>
              </a:rPr>
              <a:t>nternet </a:t>
            </a:r>
            <a:r>
              <a:rPr b="1" lang="en-US" sz="2800" spc="-1" strike="noStrike">
                <a:latin typeface="Arial"/>
              </a:rPr>
              <a:t>o</a:t>
            </a:r>
            <a:r>
              <a:rPr b="0" lang="en-US" sz="2800" spc="-1" strike="noStrike">
                <a:latin typeface="Arial"/>
              </a:rPr>
              <a:t>f </a:t>
            </a:r>
            <a:r>
              <a:rPr b="1" lang="en-US" sz="2800" spc="-1" strike="noStrike">
                <a:latin typeface="Arial"/>
              </a:rPr>
              <a:t>T</a:t>
            </a:r>
            <a:r>
              <a:rPr b="0" lang="en-US" sz="2800" spc="-1" strike="noStrike">
                <a:latin typeface="Arial"/>
              </a:rPr>
              <a:t>hings</a:t>
            </a:r>
            <a:endParaRPr b="0" lang="en-GB" sz="2800" spc="-1" strike="noStrike">
              <a:latin typeface="Arial"/>
            </a:endParaRPr>
          </a:p>
          <a:p>
            <a:r>
              <a:rPr b="0" lang="en-US" sz="2800" spc="-1" strike="noStrike">
                <a:latin typeface="Arial"/>
              </a:rPr>
              <a:t>But… what is the Internet of Things?</a:t>
            </a:r>
            <a:endParaRPr b="0" lang="en-GB" sz="2800" spc="-1" strike="noStrike">
              <a:latin typeface="Arial"/>
            </a:endParaRPr>
          </a:p>
          <a:p>
            <a:endParaRPr b="0" lang="en-GB" sz="2800" spc="-1" strike="noStrike">
              <a:latin typeface="Arial"/>
            </a:endParaRPr>
          </a:p>
          <a:p>
            <a:r>
              <a:rPr b="1" lang="en-US" sz="4800" spc="-1" strike="noStrike">
                <a:latin typeface="Arial"/>
              </a:rPr>
              <a:t>I hate buzz words!</a:t>
            </a:r>
            <a:endParaRPr b="0" lang="en-GB" sz="4800" spc="-1" strike="noStrike">
              <a:latin typeface="Arial"/>
            </a:endParaRPr>
          </a:p>
          <a:p>
            <a:r>
              <a:rPr b="0" lang="en-US" sz="2800" spc="-1" strike="noStrike">
                <a:latin typeface="Arial"/>
              </a:rPr>
              <a:t>Everybody talks about IoT but who does deeply know, what IoT actually is?</a:t>
            </a:r>
            <a:endParaRPr b="0" lang="en-GB" sz="2800" spc="-1" strike="noStrike">
              <a:latin typeface="Arial"/>
            </a:endParaRPr>
          </a:p>
          <a:p>
            <a:r>
              <a:rPr b="0" lang="en-US" sz="2800" spc="-1" strike="noStrike">
                <a:latin typeface="Arial"/>
              </a:rPr>
              <a:t>Who is able to set up an IoT by himself?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1554480" y="98280"/>
            <a:ext cx="8021160" cy="1667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4000" spc="-1" strike="noStrike">
                <a:latin typeface="Arial"/>
              </a:rPr>
              <a:t>Sensor Readout example: </a:t>
            </a:r>
            <a:br/>
            <a:r>
              <a:rPr b="0" lang="en-GB" sz="4000" spc="-1" strike="noStrike">
                <a:latin typeface="Arial"/>
              </a:rPr>
              <a:t>Photo-Resistor and LED</a:t>
            </a:r>
            <a:endParaRPr b="0" lang="en-GB" sz="4000" spc="-1" strike="noStrike"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721080" y="3566520"/>
            <a:ext cx="3643920" cy="283788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5212080" y="3566160"/>
            <a:ext cx="4513680" cy="3108960"/>
          </a:xfrm>
          <a:prstGeom prst="rect">
            <a:avLst/>
          </a:prstGeom>
          <a:ln>
            <a:noFill/>
          </a:ln>
        </p:spPr>
      </p:pic>
      <p:sp>
        <p:nvSpPr>
          <p:cNvPr id="111" name="TextShape 2"/>
          <p:cNvSpPr txBox="1"/>
          <p:nvPr/>
        </p:nvSpPr>
        <p:spPr>
          <a:xfrm>
            <a:off x="823320" y="1920240"/>
            <a:ext cx="8768520" cy="179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2400" spc="-1" strike="noStrike">
                <a:latin typeface="Arial"/>
              </a:rPr>
              <a:t>The photo resistor and the 1 k</a:t>
            </a:r>
            <a:r>
              <a:rPr b="0" lang="en-GB" sz="2400" spc="-1" strike="noStrike">
                <a:latin typeface="Times New Roman"/>
                <a:ea typeface="Times New Roman"/>
              </a:rPr>
              <a:t>Ω</a:t>
            </a:r>
            <a:r>
              <a:rPr b="0" lang="en-GB" sz="2400" spc="-1" strike="noStrike">
                <a:latin typeface="Arial"/>
                <a:ea typeface="Times New Roman"/>
              </a:rPr>
              <a:t> resistor form a voltage divider</a:t>
            </a:r>
            <a:endParaRPr b="0" lang="en-GB" sz="2400" spc="-1" strike="noStrike">
              <a:latin typeface="Arial"/>
            </a:endParaRPr>
          </a:p>
          <a:p>
            <a:br/>
            <a:r>
              <a:rPr b="0" lang="en-GB" sz="2400" spc="-1" strike="noStrike">
                <a:latin typeface="Arial"/>
                <a:ea typeface="Times New Roman"/>
              </a:rPr>
              <a:t>The LED can be switched on by program and changes the light </a:t>
            </a:r>
            <a:endParaRPr b="0" lang="en-GB" sz="2400" spc="-1" strike="noStrike">
              <a:latin typeface="Arial"/>
            </a:endParaRPr>
          </a:p>
          <a:p>
            <a:r>
              <a:rPr b="0" lang="en-GB" sz="2400" spc="-1" strike="noStrike">
                <a:latin typeface="Arial"/>
                <a:ea typeface="Times New Roman"/>
              </a:rPr>
              <a:t>Intensity seen by the photo resistor</a:t>
            </a:r>
            <a:endParaRPr b="0" lang="en-GB" sz="2400" spc="-1" strike="noStrike">
              <a:latin typeface="Arial"/>
            </a:endParaRPr>
          </a:p>
          <a:p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5870" spc="-1" strike="noStrike">
                <a:latin typeface="Arial"/>
              </a:rPr>
              <a:t>ADC readout</a:t>
            </a:r>
            <a:endParaRPr b="0" lang="en-GB" sz="5870" spc="-1" strike="noStrike">
              <a:latin typeface="Arial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4114800" y="1646280"/>
            <a:ext cx="6637680" cy="4846320"/>
          </a:xfrm>
          <a:prstGeom prst="rect">
            <a:avLst/>
          </a:prstGeom>
          <a:ln>
            <a:noFill/>
          </a:ln>
        </p:spPr>
      </p:pic>
      <p:sp>
        <p:nvSpPr>
          <p:cNvPr id="114" name="TextShape 2"/>
          <p:cNvSpPr txBox="1"/>
          <p:nvPr/>
        </p:nvSpPr>
        <p:spPr>
          <a:xfrm>
            <a:off x="46800" y="2108160"/>
            <a:ext cx="406800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0" lang="en-GB" sz="2400" spc="-1" strike="noStrike">
                <a:latin typeface="Arial"/>
              </a:rPr>
              <a:t>The ADC and GPIO driver classes are already available in MicroPython.</a:t>
            </a:r>
            <a:endParaRPr b="0" lang="en-GB" sz="2400" spc="-1" strike="noStrike">
              <a:latin typeface="Arial"/>
            </a:endParaRPr>
          </a:p>
          <a:p>
            <a:r>
              <a:rPr b="0" lang="en-GB" sz="2400" spc="-1" strike="noStrike">
                <a:latin typeface="Arial"/>
              </a:rPr>
              <a:t>This makes readout a child’s game.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914400" y="5212080"/>
            <a:ext cx="7581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  <a:hlinkClick r:id="rId2"/>
              </a:rPr>
              <a:t>Video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914400" y="384120"/>
            <a:ext cx="856980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5870" spc="-1" strike="noStrike">
                <a:latin typeface="Arial"/>
              </a:rPr>
              <a:t>Cayenne</a:t>
            </a:r>
            <a:endParaRPr b="0" lang="en-GB" sz="5870" spc="-1" strike="noStrike">
              <a:latin typeface="Arial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529560" y="2290680"/>
            <a:ext cx="9071640" cy="3104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Cayenne supplies the MQTT broker</a:t>
            </a:r>
            <a:endParaRPr b="0" lang="en-GB" sz="24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It uses a dedicated format for “topic” and “payload”</a:t>
            </a:r>
            <a:endParaRPr b="0" lang="en-GB" sz="24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We hide these details in a “Cayenne” Python class</a:t>
            </a:r>
            <a:endParaRPr b="0" lang="en-GB" sz="24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Cayenne supplies widgets for display and control</a:t>
            </a: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5870" spc="-1" strike="noStrike">
                <a:latin typeface="Arial"/>
              </a:rPr>
              <a:t>Cayenne definitions</a:t>
            </a:r>
            <a:endParaRPr b="0" lang="en-GB" sz="5870" spc="-1" strike="noStrike"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503640" y="1930320"/>
            <a:ext cx="10805040" cy="4836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5870" spc="-1" strike="noStrike">
                <a:latin typeface="Arial"/>
              </a:rPr>
              <a:t>Publish to Cayenne</a:t>
            </a:r>
            <a:endParaRPr b="0" lang="en-GB" sz="5870" spc="-1" strike="noStrike">
              <a:latin typeface="Arial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362160" y="1827000"/>
            <a:ext cx="10562400" cy="473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5870" spc="-1" strike="noStrike">
                <a:latin typeface="Arial"/>
              </a:rPr>
              <a:t>Results on Cayenne</a:t>
            </a:r>
            <a:endParaRPr b="0" lang="en-GB" sz="5870" spc="-1" strike="noStrike"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1594440" y="1737360"/>
            <a:ext cx="8006760" cy="4765320"/>
          </a:xfrm>
          <a:prstGeom prst="rect">
            <a:avLst/>
          </a:prstGeom>
          <a:ln>
            <a:noFill/>
          </a:ln>
        </p:spPr>
      </p:pic>
      <p:sp>
        <p:nvSpPr>
          <p:cNvPr id="125" name="TextShape 2"/>
          <p:cNvSpPr txBox="1"/>
          <p:nvPr/>
        </p:nvSpPr>
        <p:spPr>
          <a:xfrm>
            <a:off x="365760" y="4206240"/>
            <a:ext cx="7581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  <a:hlinkClick r:id="rId2"/>
              </a:rPr>
              <a:t>Video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5870" spc="-1" strike="noStrike">
                <a:latin typeface="Arial"/>
              </a:rPr>
              <a:t>...or the history plot</a:t>
            </a:r>
            <a:endParaRPr b="0" lang="en-GB" sz="587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886680" y="1768320"/>
            <a:ext cx="8305560" cy="4384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5870" spc="-1" strike="noStrike">
                <a:latin typeface="Arial"/>
              </a:rPr>
              <a:t>Want to know more?</a:t>
            </a:r>
            <a:endParaRPr b="0" lang="en-GB" sz="5870" spc="-1" strike="noStrike">
              <a:latin typeface="Arial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0" lang="en-GB" sz="2400" spc="-1" strike="noStrike">
                <a:latin typeface="Arial"/>
              </a:rPr>
              <a:t>Unfortunately you missed the workshop on IoT at this conference</a:t>
            </a:r>
            <a:endParaRPr b="0" lang="en-GB" sz="2400" spc="-1" strike="noStrike">
              <a:latin typeface="Arial"/>
            </a:endParaRPr>
          </a:p>
          <a:p>
            <a:r>
              <a:rPr b="0" lang="en-GB" sz="2400" spc="-1" strike="noStrike">
                <a:latin typeface="Arial"/>
              </a:rPr>
              <a:t>But you may have a look at its Twiki server</a:t>
            </a:r>
            <a:endParaRPr b="0" lang="en-GB" sz="2400" spc="-1" strike="noStrike">
              <a:latin typeface="Arial"/>
            </a:endParaRPr>
          </a:p>
          <a:p>
            <a:r>
              <a:rPr b="0" lang="en-GB" sz="2400" spc="-1" strike="noStrike">
                <a:latin typeface="Arial"/>
                <a:hlinkClick r:id="rId1"/>
              </a:rPr>
              <a:t>http://afnog.iotworkshop.africa</a:t>
            </a:r>
            <a:endParaRPr b="0" lang="en-GB" sz="2400" spc="-1" strike="noStrike">
              <a:latin typeface="Arial"/>
            </a:endParaRPr>
          </a:p>
          <a:p>
            <a:r>
              <a:rPr b="0" lang="en-GB" sz="2400" spc="-1" strike="noStrike">
                <a:latin typeface="Arial"/>
              </a:rPr>
              <a:t>and/or, for the code of the demo programs:</a:t>
            </a:r>
            <a:endParaRPr b="0" lang="en-GB" sz="2400" spc="-1" strike="noStrike">
              <a:latin typeface="Arial"/>
            </a:endParaRPr>
          </a:p>
          <a:p>
            <a:r>
              <a:rPr b="0" lang="en-GB" sz="2400" spc="-1" strike="noStrike">
                <a:latin typeface="Arial"/>
                <a:hlinkClick r:id="rId2"/>
              </a:rPr>
              <a:t>https://github.com/uraich?tab=repositories</a:t>
            </a:r>
            <a:endParaRPr b="0" lang="en-GB" sz="2400" spc="-1" strike="noStrike">
              <a:latin typeface="Arial"/>
            </a:endParaRPr>
          </a:p>
          <a:p>
            <a:r>
              <a:rPr b="0" lang="en-GB" sz="2400" spc="-1" strike="noStrike">
                <a:latin typeface="Arial"/>
              </a:rPr>
              <a:t>… </a:t>
            </a:r>
            <a:r>
              <a:rPr b="0" lang="en-GB" sz="2400" spc="-1" strike="noStrike">
                <a:latin typeface="Arial"/>
              </a:rPr>
              <a:t>or have a beer with me at the bar!</a:t>
            </a: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1371600" y="89640"/>
            <a:ext cx="8686800" cy="1667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5870" spc="-1" strike="noStrike">
                <a:latin typeface="Arial"/>
              </a:rPr>
              <a:t>The child and the elephant</a:t>
            </a:r>
            <a:endParaRPr b="0" lang="en-GB" sz="5870" spc="-1" strike="noStrike"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438120" y="1920240"/>
            <a:ext cx="651132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0" lang="en-GB" sz="1800" spc="-1" strike="noStrike">
                <a:latin typeface="Arial"/>
              </a:rPr>
              <a:t>Child: “What is an elephant”</a:t>
            </a:r>
            <a:br/>
            <a:r>
              <a:rPr b="0" lang="en-GB" sz="1800" spc="-1" strike="noStrike">
                <a:latin typeface="Arial"/>
              </a:rPr>
              <a:t>Me: An elephant is a grey animal!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Result: </a:t>
            </a:r>
            <a:endParaRPr b="0" lang="en-GB" sz="18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1800" spc="-1" strike="noStrike"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7132320" y="1757520"/>
            <a:ext cx="2957400" cy="4389120"/>
          </a:xfrm>
          <a:prstGeom prst="rect">
            <a:avLst/>
          </a:prstGeom>
          <a:ln>
            <a:noFill/>
          </a:ln>
        </p:spPr>
      </p:pic>
      <p:pic>
        <p:nvPicPr>
          <p:cNvPr id="50" name="" descr=""/>
          <p:cNvPicPr/>
          <p:nvPr/>
        </p:nvPicPr>
        <p:blipFill>
          <a:blip r:embed="rId2"/>
          <a:stretch/>
        </p:blipFill>
        <p:spPr>
          <a:xfrm>
            <a:off x="3872160" y="3566160"/>
            <a:ext cx="3351600" cy="2982960"/>
          </a:xfrm>
          <a:prstGeom prst="rect">
            <a:avLst/>
          </a:prstGeom>
          <a:ln>
            <a:noFill/>
          </a:ln>
        </p:spPr>
      </p:pic>
      <p:sp>
        <p:nvSpPr>
          <p:cNvPr id="51" name="TextShape 3"/>
          <p:cNvSpPr txBox="1"/>
          <p:nvPr/>
        </p:nvSpPr>
        <p:spPr>
          <a:xfrm>
            <a:off x="182880" y="3017520"/>
            <a:ext cx="3383280" cy="305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marL="216000" indent="-21600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The child has got an answers and does not disturb me any longer</a:t>
            </a:r>
            <a:endParaRPr b="0" lang="en-GB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The child thinks that I am clever, because he thinks I know what an elephant is (which is not true!)</a:t>
            </a:r>
            <a:br/>
            <a:r>
              <a:rPr b="0" lang="en-GB" sz="1800" spc="-1" strike="noStrike">
                <a:latin typeface="Arial"/>
              </a:rPr>
              <a:t> </a:t>
            </a:r>
            <a:endParaRPr b="0" lang="en-GB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The child does not know much more than before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1737360" y="98280"/>
            <a:ext cx="7838280" cy="1667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5870" spc="-1" strike="noStrike">
                <a:latin typeface="Arial"/>
              </a:rPr>
              <a:t>What should I have done?</a:t>
            </a:r>
            <a:endParaRPr b="0" lang="en-GB" sz="5870" spc="-1" strike="noStrike">
              <a:latin typeface="Arial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504000" y="21992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latin typeface="Arial"/>
              </a:rPr>
              <a:t>Learned about elephants myself</a:t>
            </a:r>
            <a:endParaRPr b="0" lang="en-GB" sz="28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latin typeface="Arial"/>
              </a:rPr>
              <a:t>Told him everything about elephants I know myself:</a:t>
            </a:r>
            <a:endParaRPr b="0" lang="en-GB" sz="280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Where and how they live</a:t>
            </a:r>
            <a:endParaRPr b="0" lang="en-GB" sz="280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What they eat</a:t>
            </a:r>
            <a:endParaRPr b="0" lang="en-GB" sz="280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How they behave …</a:t>
            </a:r>
            <a:endParaRPr b="0" lang="en-GB" sz="28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latin typeface="Arial"/>
              </a:rPr>
              <a:t>Gone to the zoo (in Europe) or a nature reserve (here in East Africa) to show him a live elephant.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5870" spc="-1" strike="noStrike">
                <a:latin typeface="Arial"/>
              </a:rPr>
              <a:t>Now about IoT</a:t>
            </a:r>
            <a:endParaRPr b="0" lang="en-GB" sz="5870" spc="-1" strike="noStrike">
              <a:latin typeface="Arial"/>
            </a:endParaRPr>
          </a:p>
        </p:txBody>
      </p:sp>
      <p:sp>
        <p:nvSpPr>
          <p:cNvPr id="55" name="TextShape 2"/>
          <p:cNvSpPr txBox="1"/>
          <p:nvPr/>
        </p:nvSpPr>
        <p:spPr>
          <a:xfrm>
            <a:off x="504000" y="210312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latin typeface="Arial"/>
              </a:rPr>
              <a:t>I have learned about IoT during the whole last year</a:t>
            </a:r>
            <a:endParaRPr b="0" lang="en-GB" sz="28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latin typeface="Arial"/>
              </a:rPr>
              <a:t>I will take these 20 mins to tell you what I know about IoT</a:t>
            </a:r>
            <a:endParaRPr b="0" lang="en-GB" sz="28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latin typeface="Arial"/>
              </a:rPr>
              <a:t>I have brought a baby elephant (IoT system) to show you a live example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1188720" y="301320"/>
            <a:ext cx="838692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US" sz="5870" spc="-1" strike="noStrike">
                <a:latin typeface="Arial"/>
              </a:rPr>
              <a:t>What is the “I” in IoT ?</a:t>
            </a:r>
            <a:endParaRPr b="0" lang="en-GB" sz="5870" spc="-1" strike="noStrike">
              <a:latin typeface="Arial"/>
            </a:endParaRPr>
          </a:p>
        </p:txBody>
      </p:sp>
      <p:sp>
        <p:nvSpPr>
          <p:cNvPr id="57" name="TextShape 2"/>
          <p:cNvSpPr txBox="1"/>
          <p:nvPr/>
        </p:nvSpPr>
        <p:spPr>
          <a:xfrm>
            <a:off x="548640" y="19202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0" lang="en-US" sz="2400" spc="-1" strike="noStrike">
                <a:latin typeface="Arial"/>
              </a:rPr>
              <a:t>The “I” stands for </a:t>
            </a:r>
            <a:r>
              <a:rPr b="0" i="1" lang="en-US" sz="2400" spc="-1" strike="noStrike">
                <a:latin typeface="Arial"/>
              </a:rPr>
              <a:t>Internet. </a:t>
            </a:r>
            <a:r>
              <a:rPr b="0" lang="en-US" sz="2400" spc="-1" strike="noStrike">
                <a:latin typeface="Arial"/>
              </a:rPr>
              <a:t>This means:</a:t>
            </a:r>
            <a:endParaRPr b="0" lang="en-GB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We need a processor (IoT node) that can connect to the Internet. It must be powerful enough to run Internet protocols and it needs an interface to the Internet.</a:t>
            </a:r>
            <a:endParaRPr b="0" lang="en-GB" sz="24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Ethernet interface</a:t>
            </a:r>
            <a:endParaRPr b="0" lang="en-GB" sz="24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WiFi interface</a:t>
            </a:r>
            <a:endParaRPr b="0" lang="en-GB" sz="24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GSM</a:t>
            </a:r>
            <a:endParaRPr b="0" lang="en-GB" sz="24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… </a:t>
            </a:r>
            <a:r>
              <a:rPr b="0" lang="en-US" sz="2400" spc="-1" strike="noStrike">
                <a:latin typeface="Arial"/>
              </a:rPr>
              <a:t>connection to a gateway with access to the internet</a:t>
            </a: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1645920" y="301320"/>
            <a:ext cx="792972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US" sz="5870" spc="-1" strike="noStrike">
                <a:latin typeface="Arial"/>
              </a:rPr>
              <a:t>What are « things » ?</a:t>
            </a:r>
            <a:endParaRPr b="0" lang="en-GB" sz="5870" spc="-1" strike="noStrike">
              <a:latin typeface="Arial"/>
            </a:endParaRPr>
          </a:p>
        </p:txBody>
      </p:sp>
      <p:sp>
        <p:nvSpPr>
          <p:cNvPr id="59" name="TextShape 2"/>
          <p:cNvSpPr txBox="1"/>
          <p:nvPr/>
        </p:nvSpPr>
        <p:spPr>
          <a:xfrm>
            <a:off x="457200" y="210312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0" lang="en-US" sz="2200" spc="-1" strike="noStrike">
                <a:latin typeface="Arial"/>
              </a:rPr>
              <a:t>Usually the Internet is used by humans</a:t>
            </a:r>
            <a:endParaRPr b="0" lang="en-GB" sz="2200" spc="-1" strike="noStrike">
              <a:latin typeface="Arial"/>
            </a:endParaRPr>
          </a:p>
          <a:p>
            <a:r>
              <a:rPr b="0" lang="en-US" sz="2200" spc="-1" strike="noStrike">
                <a:latin typeface="Arial"/>
              </a:rPr>
              <a:t>Typical applications are </a:t>
            </a:r>
            <a:endParaRPr b="0" lang="en-GB" sz="22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WEB browsing</a:t>
            </a:r>
            <a:endParaRPr b="0" lang="en-GB" sz="22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Email</a:t>
            </a:r>
            <a:endParaRPr b="0" lang="en-GB" sz="22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Social media</a:t>
            </a:r>
            <a:endParaRPr b="0" lang="en-GB" sz="22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Telephone and chats</a:t>
            </a:r>
            <a:endParaRPr b="0" lang="en-GB" sz="2200" spc="-1" strike="noStrike">
              <a:latin typeface="Arial"/>
            </a:endParaRPr>
          </a:p>
          <a:p>
            <a:r>
              <a:rPr b="0" lang="en-US" sz="2200" spc="-1" strike="noStrike">
                <a:latin typeface="Arial"/>
              </a:rPr>
              <a:t>Human to machine or human to human communication.</a:t>
            </a:r>
            <a:endParaRPr b="0" lang="en-GB" sz="2200" spc="-1" strike="noStrike">
              <a:latin typeface="Arial"/>
            </a:endParaRPr>
          </a:p>
          <a:p>
            <a:r>
              <a:rPr b="0" lang="en-US" sz="2200" spc="-1" strike="noStrike">
                <a:latin typeface="Arial"/>
              </a:rPr>
              <a:t>IoT: “Things” communicate also without human intervention.</a:t>
            </a:r>
            <a:endParaRPr b="0" lang="en-GB" sz="2200" spc="-1" strike="noStrike">
              <a:latin typeface="Arial"/>
            </a:endParaRPr>
          </a:p>
          <a:p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1645920" y="98280"/>
            <a:ext cx="7929720" cy="1667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US" sz="5870" spc="-1" strike="noStrike">
                <a:latin typeface="Arial"/>
              </a:rPr>
              <a:t>Things, Sensors, Actuators</a:t>
            </a:r>
            <a:endParaRPr b="0" lang="en-GB" sz="5870" spc="-1" strike="noStrike">
              <a:latin typeface="Arial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548640" y="2259360"/>
            <a:ext cx="9071640" cy="4232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69000"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Coffee machines, dish washer, washing machine, …</a:t>
            </a:r>
            <a:endParaRPr b="0" lang="en-GB" sz="22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Burglar alarm system</a:t>
            </a:r>
            <a:endParaRPr b="0" lang="en-GB" sz="22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Intelligent farming</a:t>
            </a:r>
            <a:endParaRPr b="0" lang="en-GB" sz="22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Weather station</a:t>
            </a:r>
            <a:endParaRPr b="0" lang="en-GB" sz="22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Scientific measurements</a:t>
            </a:r>
            <a:endParaRPr b="0" lang="en-GB" sz="22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Industrial factory control</a:t>
            </a:r>
            <a:endParaRPr b="0" lang="en-GB" sz="22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Car electronics, ignition system, ABS,…</a:t>
            </a:r>
            <a:endParaRPr b="0" lang="en-GB" sz="22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You name it!</a:t>
            </a:r>
            <a:endParaRPr b="0" lang="en-GB" sz="2200" spc="-1" strike="noStrike">
              <a:latin typeface="Arial"/>
            </a:endParaRPr>
          </a:p>
          <a:p>
            <a:r>
              <a:rPr b="0" lang="en-US" sz="2200" spc="-1" strike="noStrike">
                <a:latin typeface="Arial"/>
              </a:rPr>
              <a:t>The processor reads the state of “things” though sensors and controls them through actuators. Our processor needs interfaces to these sensors and actuators.</a:t>
            </a:r>
            <a:endParaRPr b="0" lang="en-GB" sz="22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5870" spc="-1" strike="noStrike">
                <a:latin typeface="Arial"/>
              </a:rPr>
              <a:t>The IoT system</a:t>
            </a:r>
            <a:endParaRPr b="0" lang="en-GB" sz="5870" spc="-1" strike="noStrike">
              <a:latin typeface="Arial"/>
            </a:endParaRPr>
          </a:p>
        </p:txBody>
      </p:sp>
      <p:sp>
        <p:nvSpPr>
          <p:cNvPr id="63" name="TextShape 2"/>
          <p:cNvSpPr txBox="1"/>
          <p:nvPr/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0" lang="en-GB" sz="2200" spc="-1" strike="noStrike">
                <a:latin typeface="Arial"/>
              </a:rPr>
              <a:t>We need a system with a number of processors that read out sensors and/or control actuators</a:t>
            </a:r>
            <a:endParaRPr b="0" lang="en-GB" sz="2200" spc="-1" strike="noStrike">
              <a:latin typeface="Arial"/>
            </a:endParaRPr>
          </a:p>
          <a:p>
            <a:r>
              <a:rPr b="0" lang="en-GB" sz="2200" spc="-1" strike="noStrike">
                <a:latin typeface="Arial"/>
              </a:rPr>
              <a:t>These processors communicate with each other over the Internet with or without human intervention.</a:t>
            </a:r>
            <a:endParaRPr b="0" lang="en-GB" sz="2200" spc="-1" strike="noStrike">
              <a:latin typeface="Arial"/>
            </a:endParaRPr>
          </a:p>
          <a:p>
            <a:r>
              <a:rPr b="0" lang="en-GB" sz="2200" spc="-1" strike="noStrike">
                <a:latin typeface="Arial"/>
              </a:rPr>
              <a:t>Design decisions:</a:t>
            </a:r>
            <a:endParaRPr b="0" lang="en-GB" sz="22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Arial"/>
              </a:rPr>
              <a:t>Which processors?</a:t>
            </a:r>
            <a:endParaRPr b="0" lang="en-GB" sz="22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Arial"/>
              </a:rPr>
              <a:t>Which communication protocol</a:t>
            </a:r>
            <a:endParaRPr b="0" lang="en-GB" sz="22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Arial"/>
              </a:rPr>
              <a:t>Which GUI to be able to see what is going on?</a:t>
            </a:r>
            <a:endParaRPr b="0" lang="en-GB" sz="22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Arial"/>
              </a:rPr>
              <a:t>Which programming language?</a:t>
            </a:r>
            <a:endParaRPr b="0" lang="en-GB" sz="22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2024</TotalTime>
  <Application>LibreOffice/6.2.3.2$Linux_X86_64 LibreOffice_project/20$Build-2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2019-02-10T11:08:36Z</dcterms:created>
  <dc:creator/>
  <dc:description/>
  <dc:language>en-US</dc:language>
  <cp:lastModifiedBy/>
  <dcterms:modified xsi:type="dcterms:W3CDTF">2019-06-07T16:23:10Z</dcterms:modified>
  <cp:revision>35</cp:revision>
  <dc:subject/>
  <dc:title/>
</cp:coreProperties>
</file>