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6"/>
    <p:restoredTop sz="94666"/>
  </p:normalViewPr>
  <p:slideViewPr>
    <p:cSldViewPr snapToGrid="0" snapToObjects="1">
      <p:cViewPr varScale="1">
        <p:scale>
          <a:sx n="89" d="100"/>
          <a:sy n="89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1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D4DA08-3BED-9A47-B4A9-2DAD27E973C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2281F-8FAC-E447-A951-148B95D559D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D6DDA-7ED6-0B43-9644-196BB48EB27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EC931-6E9B-4C44-925A-6B01A0ADC53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641C83D-F589-F442-A131-0A4278090F93}" type="slidenum">
              <a:t>‹#›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1376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323AD-05F2-0A42-8172-EDC2A37251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C9312-052E-8043-A8E1-2A74E2ADC2D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B08DB67-906E-4E44-A0BD-17CC27D39E8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24C3E-623C-FF46-9E32-04190D716C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109AE-AA97-0E4D-8B3F-9A7CD21AFC5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E84B7-4891-034A-84A1-FB449F6F3F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6F02329-5AD2-BE4D-94E5-3EC9C319FB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2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F16DD-E918-B842-8118-A4A45D8C49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6E7DD8-5B6E-214C-98E8-4F44ADFC6EAD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310B9-5C92-AE49-B6EA-06E63BD163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47BBC-59A4-F542-8A8C-762530B7C0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6F02329-5AD2-BE4D-94E5-3EC9C319FB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6F02329-5AD2-BE4D-94E5-3EC9C319FB0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1A53-2ED3-0C40-BC9F-21D2E951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D9297-E2B1-CA40-A9BA-3AF692E9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0DCA5-6FBF-7444-B6E1-1B6EC8D6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3496A1-6E5B-3F43-98CE-EEC1ECA88FF4}" type="datetime1">
              <a:rPr lang="en-US" smtClean="0"/>
              <a:t>6/15/19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3978-8A7E-314A-86B2-6BE533D5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Isaac Armah-Mensah  AIS conference Kampala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88D3-17E4-034C-8F3C-DF2D1059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2BF3EF-CBEF-4645-A709-59AF6A9B5F1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4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EB0B-F2EB-8C48-8A36-64C17390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A9345-D294-FE47-83BC-3836363BE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005AD-F156-E045-A832-451123AB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3006FE-913D-A34B-A254-7FCF272FEE65}" type="datetime1">
              <a:rPr lang="en-US" smtClean="0"/>
              <a:t>6/15/19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99CC-B752-F14A-BE12-269C6DFC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Isaac Armah-Mensah  AIS conference Kampala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1DF6-834C-1545-A9B6-A0A4D824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12BC7-283C-444F-8087-698317B2591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5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AA07EC-1657-5B4E-90CE-0559AE381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3EA9B-C432-4E42-AAEA-0BB0556D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0FA96-5100-F84B-BF1E-76819A2D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9A0474-5B85-6647-80B1-EFFCBAFC53FF}" type="datetime1">
              <a:rPr lang="en-US" smtClean="0"/>
              <a:t>6/15/19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0D4AA-1931-064C-9595-FC07F94E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Isaac Armah-Mensah  AIS conference Kampala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82A3C-ACCC-7241-B7F4-13F5C018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F65E3F-D722-B443-87B1-FD068FB091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5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45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62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3F47-EDE1-A740-A78E-D53B374C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223" y="301320"/>
            <a:ext cx="8384146" cy="9350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9384-885F-344E-84C4-7CCF65F8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723686"/>
            <a:ext cx="9348339" cy="5318974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E5D94-2930-1E43-A689-B487CB09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12E35A7-CA46-B148-B250-C416CB4123C7}" type="datetime1">
              <a:rPr lang="en-US" smtClean="0"/>
              <a:t>6/15/19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5C47-4EAD-4740-AF34-D175B9A8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Isaac Armah-Mensah  AIS conference Kampala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1C2EE-46DF-5C42-BA77-095E5475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4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70AA-6BE9-934C-B81B-6D8E6197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86404-10EE-6D4A-BFDD-F48AE4F7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06D3A-6960-0048-86AB-4C443DC1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DF3D11-2E50-6B49-AD48-716DF3F79514}" type="datetime1">
              <a:rPr lang="en-US" smtClean="0"/>
              <a:t>6/15/19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1098-099C-7C4D-B290-1AAFDB9C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dirty="0"/>
              <a:t>Isaac Armah-Mensah </a:t>
            </a:r>
            <a:br>
              <a:rPr lang="en-GB" dirty="0"/>
            </a:br>
            <a:r>
              <a:rPr lang="en-GB" dirty="0"/>
              <a:t>AIS conference Kampala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2225E-2D3A-A647-A1A4-55568935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77B785-8B11-C441-BC3F-3D85E763A3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3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9E9B-B88D-794A-A13C-EAAD08CD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522CB-5C23-E248-8BE5-FE6759C2E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C2D4C-9D2F-B444-AA22-99CE2EAC0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2B80F-E311-1444-848B-42251BE9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F6013E-23F1-914C-8AE6-81A7B3097C12}" type="datetime1">
              <a:rPr lang="en-US" smtClean="0"/>
              <a:t>6/15/19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75EAF-71CF-FE4C-87AC-EC63088C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dirty="0"/>
              <a:t>Isaac Armah-Mensah </a:t>
            </a:r>
            <a:br>
              <a:rPr lang="en-GB" dirty="0"/>
            </a:br>
            <a:r>
              <a:rPr lang="en-GB" dirty="0"/>
              <a:t>AIS conference Kampala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E0B0D-E887-474B-8853-0AC2F09B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3B2CA5-F236-D948-9109-6D84023E8B2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0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ADE6-4241-5C4B-AE2B-D914888C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F0D7D-114D-5749-9157-C76E8F867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AD0E1-70D9-3B4C-B659-DA0FB654A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8F716-252F-0D46-9E04-A706811D6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964F9-0376-384D-9723-9382D6C47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3B0428-C16E-FB49-AD11-C8EA6270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A07EAEC-363F-E843-9789-9B90AB188314}" type="datetime1">
              <a:rPr lang="en-US" smtClean="0"/>
              <a:t>6/15/19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D6CA2-F507-3741-A422-A5DE8C58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dirty="0"/>
              <a:t>Isaac Armah-Mensah </a:t>
            </a:r>
            <a:br>
              <a:rPr lang="en-GB" dirty="0"/>
            </a:br>
            <a:r>
              <a:rPr lang="en-GB" dirty="0"/>
              <a:t>AIS conference Kampala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C7166-2CAC-FD40-96A4-814E80DE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97FD40-BAAA-0842-AC71-F9FBBA7699F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63F4-D9FA-7344-8339-B99EBA4F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10721-CDB2-C24D-9E4E-2C5A34AC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153" y="7174616"/>
            <a:ext cx="721472" cy="330232"/>
          </a:xfrm>
        </p:spPr>
        <p:txBody>
          <a:bodyPr/>
          <a:lstStyle>
            <a:lvl1pPr algn="ctr">
              <a:defRPr/>
            </a:lvl1pPr>
          </a:lstStyle>
          <a:p>
            <a:fld id="{230A2A62-DFD7-6B40-878D-B85B443CA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4AFEE-A588-5B4A-BCFD-3A1318DB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33F6BC-9F9D-9646-9A47-0F21F2749DFA}" type="datetime1">
              <a:rPr lang="en-US" smtClean="0"/>
              <a:t>6/15/19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57A1F-D408-4A44-97FA-03D2B65F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dirty="0"/>
              <a:t>Isaac Armah-Mensah </a:t>
            </a:r>
            <a:br>
              <a:rPr lang="en-GB" dirty="0"/>
            </a:br>
            <a:r>
              <a:rPr lang="en-GB" dirty="0"/>
              <a:t>AIS conference Kampala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5B2E5-6F43-CC41-B90B-CD1CEB05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9912-89F9-F748-95AE-64BF1000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2B91-8996-664E-AF5C-CE3C7D4F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7B270-0184-1348-97AD-3BC402246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D6F1A-2AC3-3F4B-800B-1228879E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F30552-8C2C-874B-A513-392A2F12721C}" type="datetime1">
              <a:rPr lang="en-US" smtClean="0"/>
              <a:t>6/15/19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7A84C-20F6-E849-A9EF-D112706B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dirty="0"/>
              <a:t>Isaac Armah-Mensah </a:t>
            </a:r>
            <a:br>
              <a:rPr lang="en-GB" dirty="0"/>
            </a:br>
            <a:r>
              <a:rPr lang="en-GB" dirty="0"/>
              <a:t>AIS conference Kampala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C15BC-37B8-324B-832E-F334C1BD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4A1D1A-3589-6D40-957E-174EEC5E596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CE8A-6C5D-8C4C-99EF-1C312F86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7C75C-B527-2445-91D9-6DA3049C7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E5DC6-0084-5540-97C5-70E8FB07F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6BBE7-6010-054D-9ED3-E473B46A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7D50FF8-CCC2-AE47-887E-9E78CA000AB3}" type="datetime1">
              <a:rPr lang="en-US" smtClean="0"/>
              <a:t>6/15/19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0CCA5-8B22-3A43-80F2-AA9AD674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dirty="0"/>
              <a:t>Isaac Armah-Mensah </a:t>
            </a:r>
            <a:br>
              <a:rPr lang="en-GB" dirty="0"/>
            </a:br>
            <a:r>
              <a:rPr lang="en-GB" dirty="0"/>
              <a:t>AIS conference Kampala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F4B37-9D41-E94A-A5AB-A063E8C0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9BB13A-AE08-8C4B-B19C-954B688FB8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7994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media/image1.jpeg" Type="http://schemas.openxmlformats.org/officeDocument/2006/relationships/image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3A2E0C-4A5E-6340-A5D2-768F47A652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1DADE-98B3-2A44-9214-AE9CCB013A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AC897-B1B6-1145-B422-3EAADA42489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5A73225-FF13-4D4A-A5D9-EE10AD362AF5}" type="datetime1">
              <a:rPr lang="en-US" smtClean="0"/>
              <a:t>6/15/19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D8771-E7AA-934F-A4CE-81DF9056710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  <a:lvl2pPr lvl="0" algn="ct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2pPr>
          </a:lstStyle>
          <a:p>
            <a:pPr lvl="0"/>
            <a:r>
              <a:rPr lang="en-GB" dirty="0"/>
              <a:t>Isaac Armah-Mensah </a:t>
            </a:r>
            <a:br>
              <a:rPr lang="en-GB" dirty="0"/>
            </a:br>
            <a:r>
              <a:rPr lang="en-GB" dirty="0"/>
              <a:t>AIS conference Kampala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04609-3302-A344-94A7-209BFBBFE14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0D29BA6-F6F2-6343-A591-63AFAB304E8E}" type="slidenum"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69D0EC-3852-7B4E-AFA5-7F2D10765D6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60" y="0"/>
            <a:ext cx="1517400" cy="17690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hangingPunct="0">
        <a:tabLst/>
        <a:defRPr lang="en-GB" sz="587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hangingPunct="0">
        <a:spcBef>
          <a:spcPts val="1888"/>
        </a:spcBef>
        <a:spcAft>
          <a:spcPts val="0"/>
        </a:spcAft>
        <a:tabLst/>
        <a:defRPr lang="en-GB" sz="427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index.html" TargetMode="External"/><Relationship Id="rId2" Type="http://schemas.openxmlformats.org/officeDocument/2006/relationships/hyperlink" Target="https://docs.python.org/3/tutorial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python.com/python-thonny/" TargetMode="External"/><Relationship Id="rId2" Type="http://schemas.openxmlformats.org/officeDocument/2006/relationships/hyperlink" Target="https://thonny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raich/MicroPython_IoTDemos" TargetMode="External"/><Relationship Id="rId2" Type="http://schemas.openxmlformats.org/officeDocument/2006/relationships/hyperlink" Target="https://afnog.iotworkshop.africa/do/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uraich/C-IoTDemos" TargetMode="External"/><Relationship Id="rId4" Type="http://schemas.openxmlformats.org/officeDocument/2006/relationships/hyperlink" Target="https://github.com/uraich/MicropythonCayenneMQTTClien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 ?><Relationships xmlns="http://schemas.openxmlformats.org/package/2006/relationships"><Relationship Id="rId2" Target="../media/image3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 ?><Relationships xmlns="http://schemas.openxmlformats.org/package/2006/relationships"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 ?><Relationships xmlns="http://schemas.openxmlformats.org/package/2006/relationships"><Relationship Id="rId2" Target="../media/image3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 ?><Relationships xmlns="http://schemas.openxmlformats.org/package/2006/relationships"><Relationship Id="rId2" Target="../media/image3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2" Target="../media/image3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 ?><Relationships xmlns="http://schemas.openxmlformats.org/package/2006/relationships"><Relationship Id="rId3" Target="../media/image40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1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6F45-9824-0449-B0B6-5C1162667A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80159" y="1383305"/>
            <a:ext cx="7929720" cy="2492990"/>
          </a:xfrm>
        </p:spPr>
        <p:txBody>
          <a:bodyPr>
            <a:spAutoFit/>
          </a:bodyPr>
          <a:lstStyle/>
          <a:p>
            <a:r>
              <a:rPr lang="en-US" sz="5400" dirty="0"/>
              <a:t>Introduction to Internet of Things (IoT)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E78A3-E2A5-5A4C-84D1-096C996843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" y="3447720"/>
            <a:ext cx="9071640" cy="2770200"/>
          </a:xfrm>
        </p:spPr>
        <p:txBody>
          <a:bodyPr anchor="ctr">
            <a:spAutoFit/>
          </a:bodyPr>
          <a:lstStyle/>
          <a:p>
            <a:pPr lvl="0" algn="ctr"/>
            <a:r>
              <a:rPr lang="en-US" sz="3200" dirty="0"/>
              <a:t>Session 1: Introduction to IoT and Python</a:t>
            </a:r>
          </a:p>
          <a:p>
            <a:pPr lvl="0" algn="ctr"/>
            <a:endParaRPr lang="en-US" sz="3200" dirty="0"/>
          </a:p>
          <a:p>
            <a:pPr lvl="0" algn="ctr"/>
            <a:r>
              <a:rPr lang="en-US" sz="3200" dirty="0"/>
              <a:t>Isaac Armah-Mensah</a:t>
            </a:r>
          </a:p>
          <a:p>
            <a:pPr lvl="0" algn="ctr"/>
            <a:r>
              <a:rPr lang="en-US" sz="3200" dirty="0"/>
              <a:t>University of Cape Coast, Ghana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0A029-BEFB-294D-8767-93372A71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The application</a:t>
            </a:r>
          </a:p>
        </p:txBody>
      </p:sp>
      <p:sp>
        <p:nvSpPr>
          <p:cNvPr id="141" name="CustomShape 2"/>
          <p:cNvSpPr/>
          <p:nvPr/>
        </p:nvSpPr>
        <p:spPr>
          <a:xfrm>
            <a:off x="457200" y="19202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latin typeface="Arial"/>
              </a:rPr>
              <a:t>We need an application to see the state of the IoT</a:t>
            </a:r>
          </a:p>
        </p:txBody>
      </p:sp>
      <p:pic>
        <p:nvPicPr>
          <p:cNvPr id="142" name="Picture 14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37360" y="2405880"/>
            <a:ext cx="6766200" cy="4451760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2CBAC-D0CE-3549-8D8C-51C2999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7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The processor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504000" y="1768680"/>
            <a:ext cx="442656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1000" lnSpcReduction="10000"/>
          </a:bodyPr>
          <a:lstStyle/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r>
              <a:rPr lang="en-US" sz="2000" b="1" strike="noStrike" spc="-1">
                <a:latin typeface="Arial"/>
                <a:ea typeface="Noto Sans CJK SC Regular"/>
              </a:rPr>
              <a:t>Raspberry Pi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br/>
            <a:br/>
            <a:r>
              <a:rPr lang="en-US" sz="2000" b="0" strike="noStrike" spc="-1">
                <a:latin typeface="Arial"/>
                <a:ea typeface="Noto Sans CJK SC Regular"/>
              </a:rPr>
              <a:t>Advantages:</a:t>
            </a:r>
            <a:endParaRPr lang="en-US" sz="20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  <a:ea typeface="Noto Sans CJK SC Regular"/>
              </a:rPr>
              <a:t>Has all Internet interfaces needed</a:t>
            </a:r>
            <a:endParaRPr lang="en-US" sz="20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  <a:ea typeface="Noto Sans CJK SC Regular"/>
              </a:rPr>
              <a:t>Very powerful, any programming language can be used, native development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r>
              <a:rPr lang="en-US" sz="2000" b="0" strike="noStrike" spc="-1">
                <a:latin typeface="Arial"/>
                <a:ea typeface="Noto Sans CJK SC Regular"/>
              </a:rPr>
              <a:t>Disadvantages:</a:t>
            </a:r>
            <a:endParaRPr lang="en-US" sz="20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  <a:ea typeface="Noto Sans CJK SC Regular"/>
              </a:rPr>
              <a:t>Rather expensive</a:t>
            </a:r>
            <a:endParaRPr lang="en-US" sz="20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  <a:ea typeface="Noto Sans CJK SC Regular"/>
              </a:rPr>
              <a:t>Has no ADC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152680" y="183348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latin typeface="Arial"/>
              </a:rPr>
              <a:t>Arduino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lang="en-US" sz="2000" b="0" strike="noStrike" spc="-1">
                <a:latin typeface="Arial"/>
              </a:rPr>
              <a:t>Advantages: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Low price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Has 10 bit ADC on chip</a:t>
            </a:r>
          </a:p>
          <a:p>
            <a:pPr>
              <a:lnSpc>
                <a:spcPct val="100000"/>
              </a:lnSpc>
            </a:pPr>
            <a:br/>
            <a:br/>
            <a:r>
              <a:rPr lang="en-US" sz="2000" b="0" strike="noStrike" spc="-1">
                <a:latin typeface="Arial"/>
              </a:rPr>
              <a:t>Disadvantages: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Has no Internet interface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Little resources in flash and RAM</a:t>
            </a:r>
          </a:p>
        </p:txBody>
      </p:sp>
    </p:spTree>
    <p:extLst>
      <p:ext uri="{BB962C8B-B14F-4D97-AF65-F5344CB8AC3E}">
        <p14:creationId xmlns:p14="http://schemas.microsoft.com/office/powerpoint/2010/main" val="176480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914400" y="383760"/>
            <a:ext cx="86608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latin typeface="Arial"/>
              </a:rPr>
              <a:t>Cayenne’s proposal of processors</a:t>
            </a:r>
          </a:p>
        </p:txBody>
      </p:sp>
      <p:pic>
        <p:nvPicPr>
          <p:cNvPr id="147" name="Picture 14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19280" y="1266480"/>
            <a:ext cx="6792840" cy="5485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13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The Raspberry Pi</a:t>
            </a:r>
          </a:p>
        </p:txBody>
      </p:sp>
      <p:sp>
        <p:nvSpPr>
          <p:cNvPr id="149" name="CustomShape 2"/>
          <p:cNvSpPr/>
          <p:nvPr/>
        </p:nvSpPr>
        <p:spPr>
          <a:xfrm>
            <a:off x="504000" y="1768680"/>
            <a:ext cx="9071280" cy="508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latin typeface="Arial"/>
              </a:rPr>
              <a:t>The Raspberry Pi is a small computer powerful enough to run a full blown Linux operating system: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 quad core 1.2 GHz Broadcom 64 bit ARM CPU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1 Gbytes of Ram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Ethernet and wireless networks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4 USB2 ports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Micro SD connector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40 pin extended GPIO connector with </a:t>
            </a:r>
          </a:p>
          <a:p>
            <a:pPr marL="864000" lvl="1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latin typeface="Arial"/>
              </a:rPr>
              <a:t>GPIO pins</a:t>
            </a:r>
          </a:p>
          <a:p>
            <a:pPr marL="864000" lvl="1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latin typeface="Arial"/>
              </a:rPr>
              <a:t>SPI and I2C bus interface 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Cost ~ 80-100 US $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No ADC</a:t>
            </a:r>
          </a:p>
          <a:p>
            <a:pPr>
              <a:lnSpc>
                <a:spcPct val="100000"/>
              </a:lnSpc>
              <a:spcBef>
                <a:spcPts val="1888"/>
              </a:spcBef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150" name="Picture 1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17920" y="2743200"/>
            <a:ext cx="2925720" cy="4142880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C3D39-72E5-2246-AF66-3D9656CF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Arduino + WiFi shield</a:t>
            </a:r>
          </a:p>
        </p:txBody>
      </p:sp>
      <p:pic>
        <p:nvPicPr>
          <p:cNvPr id="152" name="Picture 15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5240" y="1828800"/>
            <a:ext cx="9071280" cy="3203640"/>
          </a:xfrm>
          <a:prstGeom prst="rect">
            <a:avLst/>
          </a:prstGeom>
          <a:ln>
            <a:noFill/>
          </a:ln>
        </p:spPr>
      </p:pic>
      <p:pic>
        <p:nvPicPr>
          <p:cNvPr id="153" name="Picture 15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82200" y="1964160"/>
            <a:ext cx="3040200" cy="2943000"/>
          </a:xfrm>
          <a:prstGeom prst="rect">
            <a:avLst/>
          </a:prstGeom>
          <a:ln>
            <a:noFill/>
          </a:ln>
        </p:spPr>
      </p:pic>
      <p:pic>
        <p:nvPicPr>
          <p:cNvPr id="154" name="Picture 15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40280" y="4389120"/>
            <a:ext cx="3106080" cy="23770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640080" y="5486400"/>
            <a:ext cx="38091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Cost: ~12-15 US $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Popular because of simple C++ 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F9176-8454-7B4B-908B-3A55F903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280160" y="484200"/>
            <a:ext cx="829512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The ideal IoT solution?</a:t>
            </a:r>
          </a:p>
        </p:txBody>
      </p:sp>
      <p:pic>
        <p:nvPicPr>
          <p:cNvPr id="157" name="Picture 15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11000" y="2082240"/>
            <a:ext cx="4572720" cy="450108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1144392" y="1434995"/>
            <a:ext cx="3895920" cy="61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ESP8266 or ESP32 processor board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ESP8266 specs: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Arial"/>
              </a:rPr>
              <a:t>WiFi</a:t>
            </a:r>
            <a:r>
              <a:rPr lang="en-US" sz="1800" b="0" strike="noStrike" spc="-1" dirty="0">
                <a:latin typeface="Arial"/>
              </a:rPr>
              <a:t> on chip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10 bit ADC on chip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80 </a:t>
            </a:r>
            <a:r>
              <a:rPr lang="en-US" sz="1800" b="0" strike="noStrike" spc="-1" dirty="0" err="1">
                <a:latin typeface="Arial"/>
              </a:rPr>
              <a:t>kByte</a:t>
            </a:r>
            <a:r>
              <a:rPr lang="en-US" sz="1800" b="0" strike="noStrike" spc="-1" dirty="0">
                <a:latin typeface="Arial"/>
              </a:rPr>
              <a:t> RAM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4 Mbyte flash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Can run a </a:t>
            </a:r>
            <a:r>
              <a:rPr lang="en-US" sz="1800" b="0" strike="noStrike" spc="-1" dirty="0" err="1">
                <a:latin typeface="Arial"/>
              </a:rPr>
              <a:t>MicroPython</a:t>
            </a:r>
            <a:r>
              <a:rPr lang="en-US" sz="1800" b="0" strike="noStrike" spc="-1" dirty="0">
                <a:latin typeface="Arial"/>
              </a:rPr>
              <a:t> interpreter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Can be programmed through</a:t>
            </a:r>
            <a:br>
              <a:rPr dirty="0"/>
            </a:br>
            <a:r>
              <a:rPr lang="en-US" sz="1800" b="0" strike="noStrike" spc="-1" dirty="0">
                <a:latin typeface="Arial"/>
              </a:rPr>
              <a:t>Arduino IDE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SPI, I2C interfaces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11 GPIO pins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Many sensor and actuator boards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Can be plugged together without </a:t>
            </a:r>
            <a:br>
              <a:rPr dirty="0"/>
            </a:br>
            <a:r>
              <a:rPr lang="en-US" sz="1800" b="0" strike="noStrike" spc="-1" dirty="0">
                <a:latin typeface="Arial"/>
              </a:rPr>
              <a:t>bread board or soldering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Arial"/>
              </a:rPr>
              <a:t>Cost of processor board: </a:t>
            </a:r>
            <a:br>
              <a:rPr dirty="0"/>
            </a:br>
            <a:r>
              <a:rPr lang="en-US" sz="1800" b="0" strike="noStrike" spc="-1" dirty="0">
                <a:latin typeface="Arial"/>
              </a:rPr>
              <a:t>~ 2.5 US$</a:t>
            </a:r>
          </a:p>
          <a:p>
            <a:pPr>
              <a:lnSpc>
                <a:spcPct val="100000"/>
              </a:lnSpc>
            </a:pPr>
            <a:br>
              <a:rPr dirty="0"/>
            </a:br>
            <a:r>
              <a:rPr lang="en-US" sz="1800" b="0" strike="noStrike" spc="-1" dirty="0">
                <a:latin typeface="Arial"/>
              </a:rPr>
              <a:t>ESP32 is even more powerful</a:t>
            </a:r>
            <a:br>
              <a:rPr dirty="0"/>
            </a:br>
            <a:r>
              <a:rPr lang="en-US" sz="1800" b="0" strike="noStrike" spc="-1" dirty="0">
                <a:latin typeface="Arial"/>
              </a:rPr>
              <a:t>Cost: ~ 4.5 US$</a:t>
            </a:r>
            <a:br>
              <a:rPr dirty="0"/>
            </a:br>
            <a:br>
              <a:rPr dirty="0"/>
            </a:br>
            <a:r>
              <a:rPr lang="en-US" sz="1800" b="0" strike="noStrike" spc="-1" dirty="0">
                <a:latin typeface="Arial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04421-E7A6-F647-B17D-827A94D6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Communication</a:t>
            </a:r>
          </a:p>
        </p:txBody>
      </p:sp>
      <p:pic>
        <p:nvPicPr>
          <p:cNvPr id="160" name="Picture 15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32560" y="3383280"/>
            <a:ext cx="2842200" cy="284220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4946040" y="3660840"/>
            <a:ext cx="180360" cy="4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Picture 16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45920" y="3931920"/>
            <a:ext cx="1218600" cy="121860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776520" y="2086200"/>
            <a:ext cx="82756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MQTT (Message Queuing Telemetry Transport): a publish-subscribe based 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Message protocol running of top of TCP.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A processor can subscribe to messages of a certain “topic” and/or it can push its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results on a certain topic broke</a:t>
            </a:r>
          </a:p>
        </p:txBody>
      </p:sp>
      <p:pic>
        <p:nvPicPr>
          <p:cNvPr id="164" name="Picture 1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89520" y="399312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165" name="Picture 16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4320" y="521208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166" name="Picture 16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56560" y="521208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167" name="Picture 16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51800" y="4434840"/>
            <a:ext cx="698400" cy="386640"/>
          </a:xfrm>
          <a:prstGeom prst="rect">
            <a:avLst/>
          </a:prstGeom>
          <a:ln>
            <a:noFill/>
          </a:ln>
        </p:spPr>
      </p:pic>
      <p:pic>
        <p:nvPicPr>
          <p:cNvPr id="168" name="Picture 16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2121600">
            <a:off x="8934120" y="4634280"/>
            <a:ext cx="698400" cy="386640"/>
          </a:xfrm>
          <a:prstGeom prst="rect">
            <a:avLst/>
          </a:prstGeom>
          <a:ln>
            <a:noFill/>
          </a:ln>
        </p:spPr>
      </p:pic>
      <p:pic>
        <p:nvPicPr>
          <p:cNvPr id="169" name="Picture 16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00600" y="4367880"/>
            <a:ext cx="698400" cy="386640"/>
          </a:xfrm>
          <a:prstGeom prst="rect">
            <a:avLst/>
          </a:prstGeom>
          <a:ln>
            <a:noFill/>
          </a:ln>
        </p:spPr>
      </p:pic>
      <p:pic>
        <p:nvPicPr>
          <p:cNvPr id="170" name="Picture 16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682400">
            <a:off x="2221200" y="5544720"/>
            <a:ext cx="698400" cy="386640"/>
          </a:xfrm>
          <a:prstGeom prst="rect">
            <a:avLst/>
          </a:prstGeom>
          <a:ln>
            <a:noFill/>
          </a:ln>
        </p:spPr>
      </p:pic>
      <p:pic>
        <p:nvPicPr>
          <p:cNvPr id="171" name="Picture 17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9097400">
            <a:off x="862560" y="4480920"/>
            <a:ext cx="698400" cy="38664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1977120" y="5998680"/>
            <a:ext cx="1371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subscribe</a:t>
            </a:r>
          </a:p>
        </p:txBody>
      </p:sp>
      <p:sp>
        <p:nvSpPr>
          <p:cNvPr id="173" name="CustomShape 5"/>
          <p:cNvSpPr/>
          <p:nvPr/>
        </p:nvSpPr>
        <p:spPr>
          <a:xfrm>
            <a:off x="7498080" y="5303520"/>
            <a:ext cx="1371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publish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0A60F-B42A-5A4A-AE7C-35AEE753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371600" y="484200"/>
            <a:ext cx="820368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Programming language</a:t>
            </a:r>
          </a:p>
        </p:txBody>
      </p:sp>
      <p:sp>
        <p:nvSpPr>
          <p:cNvPr id="179" name="CustomShape 2"/>
          <p:cNvSpPr/>
          <p:nvPr/>
        </p:nvSpPr>
        <p:spPr>
          <a:xfrm>
            <a:off x="529560" y="201636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1500" lnSpcReduction="10000"/>
          </a:bodyPr>
          <a:lstStyle/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Only the data recovered from the communication protocol are seen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Any programming language will do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Cayenne/MQTT libraries are available for</a:t>
            </a:r>
          </a:p>
          <a:p>
            <a:pPr marL="864000" lvl="1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 dirty="0">
                <a:latin typeface="Arial"/>
              </a:rPr>
              <a:t>C, C++</a:t>
            </a:r>
          </a:p>
          <a:p>
            <a:pPr marL="864000" lvl="1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 dirty="0">
                <a:latin typeface="Arial"/>
              </a:rPr>
              <a:t>Python</a:t>
            </a:r>
          </a:p>
          <a:p>
            <a:pPr marL="864000" lvl="1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 dirty="0">
                <a:latin typeface="Arial"/>
              </a:rPr>
              <a:t>Java</a:t>
            </a:r>
          </a:p>
          <a:p>
            <a:pPr marL="864000" lvl="1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 dirty="0">
                <a:latin typeface="Arial"/>
              </a:rPr>
              <a:t>Java Script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ESP8266 and ESP32 are powerful enough to run a </a:t>
            </a:r>
            <a:r>
              <a:rPr lang="en-US" sz="2400" b="0" strike="noStrike" spc="-1" dirty="0" err="1">
                <a:latin typeface="Arial"/>
              </a:rPr>
              <a:t>MicroPython</a:t>
            </a:r>
            <a:r>
              <a:rPr lang="en-US" sz="2400" b="0" strike="noStrike" spc="-1" dirty="0">
                <a:latin typeface="Arial"/>
              </a:rPr>
              <a:t> interpreter           Let’s use Python </a:t>
            </a:r>
          </a:p>
        </p:txBody>
      </p:sp>
      <p:pic>
        <p:nvPicPr>
          <p:cNvPr id="180" name="Picture 17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67200">
            <a:off x="2314800" y="6007320"/>
            <a:ext cx="698400" cy="386640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A1EAE-E8AD-1E46-AA30-D69FAC87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6559-51E9-B945-AC02-B1132D33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AF29-6D1B-6247-B117-0E65ADBC5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596783"/>
            <a:ext cx="9451370" cy="5404091"/>
          </a:xfrm>
        </p:spPr>
        <p:txBody>
          <a:bodyPr>
            <a:normAutofit/>
          </a:bodyPr>
          <a:lstStyle/>
          <a:p>
            <a:r>
              <a:rPr lang="en-US" dirty="0"/>
              <a:t>The python programming language is a high level programming language that is very interactive and object oriented.</a:t>
            </a:r>
          </a:p>
          <a:p>
            <a:r>
              <a:rPr lang="en-US" dirty="0"/>
              <a:t>Python is an interpreted language which means that the statements which make up the python program is processed at run-time but not compiled first.</a:t>
            </a:r>
          </a:p>
          <a:p>
            <a:r>
              <a:rPr lang="en-US" dirty="0"/>
              <a:t>Python also supports object oriented programming style which employs the use of encapsulating codes within objects.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0AF50-0CAF-D642-9292-D5C8BE9E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9032-37B2-2247-898E-3798ADB7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B5D12-C060-2742-AE2D-97EAE343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What can python be used for?</a:t>
            </a:r>
          </a:p>
          <a:p>
            <a:pPr marL="800100" lvl="1" indent="-342900"/>
            <a:r>
              <a:rPr lang="en-US" sz="2500" dirty="0">
                <a:highlight>
                  <a:scrgbClr r="0" g="0" b="0">
                    <a:alpha val="0"/>
                  </a:scrgbClr>
                </a:highlight>
              </a:rPr>
              <a:t>Used to create web applications.</a:t>
            </a:r>
          </a:p>
          <a:p>
            <a:pPr marL="800100" lvl="1" indent="-342900"/>
            <a:r>
              <a:rPr lang="en-US" sz="2500" dirty="0">
                <a:highlight>
                  <a:scrgbClr r="0" g="0" b="0">
                    <a:alpha val="0"/>
                  </a:scrgbClr>
                </a:highlight>
              </a:rPr>
              <a:t>Used to connect to database systems.</a:t>
            </a:r>
          </a:p>
          <a:p>
            <a:pPr marL="800100" lvl="1" indent="-342900"/>
            <a:r>
              <a:rPr lang="en-US" sz="2500" dirty="0">
                <a:highlight>
                  <a:scrgbClr r="0" g="0" b="0">
                    <a:alpha val="0"/>
                  </a:scrgbClr>
                </a:highlight>
              </a:rPr>
              <a:t>It can be used to perform complex mathematics</a:t>
            </a:r>
          </a:p>
          <a:p>
            <a:pPr marL="800100" lvl="1" indent="-342900"/>
            <a:r>
              <a:rPr lang="en-US" sz="2500" dirty="0">
                <a:highlight>
                  <a:scrgbClr r="0" g="0" b="0">
                    <a:alpha val="0"/>
                  </a:scrgbClr>
                </a:highlight>
              </a:rPr>
              <a:t>It can be used in data analysis.</a:t>
            </a:r>
          </a:p>
          <a:p>
            <a:r>
              <a:rPr lang="en-US" dirty="0"/>
              <a:t>If you want to learn Python, Try the Python tutorial!</a:t>
            </a:r>
          </a:p>
          <a:p>
            <a:pPr lvl="1"/>
            <a:r>
              <a:rPr lang="en-US" dirty="0"/>
              <a:t>For Python beginners</a:t>
            </a:r>
            <a:br>
              <a:rPr lang="en-US" dirty="0"/>
            </a:br>
            <a:r>
              <a:rPr lang="en-US" dirty="0"/>
              <a:t> </a:t>
            </a:r>
            <a:r>
              <a:rPr lang="en-US" dirty="0">
                <a:hlinkClick r:id="rId2"/>
              </a:rPr>
              <a:t>https://docs.python.org/3/tutorial/index.html</a:t>
            </a:r>
            <a:endParaRPr lang="en-US" dirty="0"/>
          </a:p>
          <a:p>
            <a:pPr lvl="1"/>
            <a:r>
              <a:rPr lang="en-US" dirty="0"/>
              <a:t>For everyone the Python docs</a:t>
            </a:r>
            <a:br>
              <a:rPr lang="en-US" dirty="0"/>
            </a:br>
            <a:r>
              <a:rPr lang="en-US" dirty="0">
                <a:hlinkClick r:id="rId3"/>
              </a:rPr>
              <a:t>https://docs.python.org/3/index.html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E5903-AA69-0840-9A6A-95866471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39E2-7F9A-4D4F-9524-429B94E3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Lecturers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9EC89-851E-0747-99A6-1B7B3B67E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8" y="1966958"/>
            <a:ext cx="9348339" cy="5318974"/>
          </a:xfrm>
        </p:spPr>
        <p:txBody>
          <a:bodyPr/>
          <a:lstStyle/>
          <a:p>
            <a:r>
              <a:rPr lang="en-US" b="1" dirty="0" err="1"/>
              <a:t>Uli</a:t>
            </a:r>
            <a:r>
              <a:rPr lang="en-US" b="1" dirty="0"/>
              <a:t> </a:t>
            </a:r>
            <a:r>
              <a:rPr lang="en-US" b="1" dirty="0" err="1"/>
              <a:t>Raich</a:t>
            </a:r>
            <a:r>
              <a:rPr lang="en-US" b="1" dirty="0"/>
              <a:t> -- Formally CERN, Geneva, Switzerland</a:t>
            </a:r>
            <a:endParaRPr lang="en-US" dirty="0"/>
          </a:p>
          <a:p>
            <a:r>
              <a:rPr lang="en-US" b="1" dirty="0"/>
              <a:t>Isaac Armah-Mensah -- University of Cape Coast Ghana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71A61-F1FB-7840-A82C-A7AA92E4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95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7C99-F7D3-2843-929D-003B9151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Python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DCDB-0C86-8945-A221-16ECFB87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Python is a programming language that lets you work more quickly and integrate your systems more effectively.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Python is powerful... and fast;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plays well with others;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runs everywhere;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is friendly &amp; easy to learn;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is Open.</a:t>
            </a:r>
          </a:p>
          <a:p>
            <a:pPr>
              <a:lnSpc>
                <a:spcPct val="110000"/>
              </a:lnSpc>
            </a:pPr>
            <a:r>
              <a:rPr lang="en-US" dirty="0"/>
              <a:t>Python programs can either be written using any standard editor like </a:t>
            </a:r>
            <a:r>
              <a:rPr lang="en-US" dirty="0" err="1"/>
              <a:t>nano</a:t>
            </a:r>
            <a:r>
              <a:rPr lang="en-US" dirty="0"/>
              <a:t>, emacs as a script or can be written from the python command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C1495-1B06-7745-8B62-9BEDEED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21DD-DFAD-7B41-BFA2-0E7F0F09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Command Line (Interactive mode)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77FE0-F580-8F43-9153-74AD450E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type python3 in your terminal and press the enter key to start the interactive python mode.</a:t>
            </a:r>
          </a:p>
          <a:p>
            <a:r>
              <a:rPr lang="en-US" dirty="0"/>
              <a:t>Type print(“Hello world”). Hit enter and it prints Hello world on the screen. Type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quit()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C6061-ECF6-7941-A75A-06BE771C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5FC97-5773-E34D-92E7-AE93C4E99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5" y="3606519"/>
            <a:ext cx="7583657" cy="37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A3E2-B903-E04D-913E-4D622913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script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0A30-234F-2C4E-A296-8C669DA9C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interactive mode doesn’t keep the statements of code we wrote permanently .</a:t>
            </a:r>
          </a:p>
          <a:p>
            <a:r>
              <a:rPr lang="en-US" dirty="0"/>
              <a:t>But in an ideal situation we might want to keep the codes for future reference.</a:t>
            </a:r>
          </a:p>
          <a:p>
            <a:r>
              <a:rPr lang="en-US" dirty="0"/>
              <a:t>Hence we make use of an editor like the </a:t>
            </a:r>
            <a:r>
              <a:rPr lang="en-US" dirty="0" err="1"/>
              <a:t>nano</a:t>
            </a:r>
            <a:r>
              <a:rPr lang="en-US" dirty="0"/>
              <a:t>, emacs, 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8FE8F-0999-C443-8F1D-FD9F3C95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3ACAD-A5E7-AE42-A05E-D4268354A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56" y="4383172"/>
            <a:ext cx="5025812" cy="1103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25966E-40A9-8249-905B-196025C02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55" y="5486399"/>
            <a:ext cx="8568471" cy="12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C9E7-8053-414F-87F6-B5840EA6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Thonny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6004-FC5B-5444-8287-42FE8452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running a standard editor like </a:t>
            </a:r>
            <a:r>
              <a:rPr lang="en-US" dirty="0" err="1"/>
              <a:t>nano</a:t>
            </a:r>
            <a:r>
              <a:rPr lang="en-US" dirty="0"/>
              <a:t> or emacs you may want to run an</a:t>
            </a:r>
            <a:r>
              <a:rPr lang="en-US" b="1" dirty="0"/>
              <a:t> I</a:t>
            </a:r>
            <a:r>
              <a:rPr lang="en-US" dirty="0"/>
              <a:t>ntegrated</a:t>
            </a:r>
            <a:r>
              <a:rPr lang="en-US" b="1" dirty="0"/>
              <a:t> D</a:t>
            </a:r>
            <a:r>
              <a:rPr lang="en-US" dirty="0"/>
              <a:t>evelopment </a:t>
            </a:r>
            <a:r>
              <a:rPr lang="en-US" b="1" dirty="0"/>
              <a:t>E</a:t>
            </a:r>
            <a:r>
              <a:rPr lang="en-US" dirty="0"/>
              <a:t>nvironment (IDE) created specifically for Python instead.</a:t>
            </a:r>
          </a:p>
          <a:p>
            <a:r>
              <a:rPr lang="en-US" b="1" dirty="0"/>
              <a:t>Thonny is Easy to get started.</a:t>
            </a:r>
            <a:r>
              <a:rPr lang="en-US" dirty="0"/>
              <a:t> Thonny comes with Python 3.7 built in, so just one simple installer is needed and you're ready to learn programming.</a:t>
            </a:r>
          </a:p>
          <a:p>
            <a:r>
              <a:rPr lang="en-US" dirty="0"/>
              <a:t>It is very suitable for beginners and programming micro-controllers</a:t>
            </a:r>
          </a:p>
          <a:p>
            <a:r>
              <a:rPr lang="en-US" dirty="0"/>
              <a:t>For basic description of Thonny check </a:t>
            </a:r>
            <a:r>
              <a:rPr lang="en-US" dirty="0">
                <a:hlinkClick r:id="rId2"/>
              </a:rPr>
              <a:t>https://thonny.org/</a:t>
            </a:r>
            <a:r>
              <a:rPr lang="en-US" dirty="0"/>
              <a:t> and  </a:t>
            </a:r>
            <a:r>
              <a:rPr lang="en-US" dirty="0">
                <a:hlinkClick r:id="rId3"/>
              </a:rPr>
              <a:t>https://realpython.com/python-thonny/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50C08-BE73-5549-8D3D-9F414951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06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DEE3-A010-D04B-9238-E6AD520A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Thonny Python Shell and Editor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8A9160-A08E-D045-990C-4340126E6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24" y="1525963"/>
            <a:ext cx="6739607" cy="60337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9A20F-38E7-2C4D-8515-A846E5D0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DDE0B-9716-B54B-8EEA-4D90FD391AE7}"/>
              </a:ext>
            </a:extLst>
          </p:cNvPr>
          <p:cNvSpPr/>
          <p:nvPr/>
        </p:nvSpPr>
        <p:spPr>
          <a:xfrm>
            <a:off x="6891731" y="1664184"/>
            <a:ext cx="306363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Here you see the 2 thonny windows.</a:t>
            </a:r>
            <a:b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en-US" sz="2500" dirty="0">
              <a:solidFill>
                <a:srgbClr val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top one contains the editor, the second the Python shell</a:t>
            </a:r>
            <a:endParaRPr lang="en-US" sz="2500" b="0" i="0" dirty="0">
              <a:solidFill>
                <a:srgbClr val="000000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47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DEE3-A010-D04B-9238-E6AD520A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517" y="301320"/>
            <a:ext cx="8556875" cy="935052"/>
          </a:xfrm>
        </p:spPr>
        <p:txBody>
          <a:bodyPr/>
          <a:lstStyle/>
          <a:p>
            <a:r>
              <a:rPr lang="en-US" dirty="0"/>
              <a:t>Idle Python Shell &amp; Editor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9A20F-38E7-2C4D-8515-A846E5D0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25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53D2CD-AB9A-5544-80C7-3BE20F350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85" y="3109289"/>
            <a:ext cx="7717506" cy="4149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38F993-ED94-E946-84F6-0BF9DF8CE97C}"/>
              </a:ext>
            </a:extLst>
          </p:cNvPr>
          <p:cNvSpPr/>
          <p:nvPr/>
        </p:nvSpPr>
        <p:spPr>
          <a:xfrm>
            <a:off x="1519517" y="1412893"/>
            <a:ext cx="7422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Here you see the 2 idle windows.</a:t>
            </a:r>
            <a:b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en-US" sz="2500" dirty="0">
              <a:solidFill>
                <a:srgbClr val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top one contains the editor, the second the Python shell</a:t>
            </a:r>
          </a:p>
        </p:txBody>
      </p:sp>
    </p:spTree>
    <p:extLst>
      <p:ext uri="{BB962C8B-B14F-4D97-AF65-F5344CB8AC3E}">
        <p14:creationId xmlns:p14="http://schemas.microsoft.com/office/powerpoint/2010/main" val="200590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9402-AA16-B147-965C-6D4F70FA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Python Script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AC078-D7E3-8A4D-91A4-3AEF9A545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14" y="1640541"/>
            <a:ext cx="6677312" cy="52462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ACC5E-DFF3-C545-ADCC-C9925BE5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E70BB-89A2-F24B-91F5-4B090A53D401}"/>
              </a:ext>
            </a:extLst>
          </p:cNvPr>
          <p:cNvSpPr/>
          <p:nvPr/>
        </p:nvSpPr>
        <p:spPr>
          <a:xfrm>
            <a:off x="18999" y="1786569"/>
            <a:ext cx="336531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Script in python can be run from the Linux command shell with: </a:t>
            </a:r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python3 </a:t>
            </a:r>
            <a:r>
              <a:rPr lang="en-US" sz="2500" i="1" dirty="0" err="1">
                <a:solidFill>
                  <a:schemeClr val="accent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scriptName</a:t>
            </a:r>
            <a:endParaRPr lang="en-US" sz="2500" dirty="0">
              <a:solidFill>
                <a:schemeClr val="accent2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 can make it executable and run it like we would run any compiled C program or any bash script:</a:t>
            </a:r>
            <a:endParaRPr lang="en-US" sz="2500" b="0" i="0" dirty="0">
              <a:solidFill>
                <a:srgbClr val="000000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4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EE7C-6D55-8040-B245-E35E9EA7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5" y="301320"/>
            <a:ext cx="8870390" cy="935052"/>
          </a:xfrm>
        </p:spPr>
        <p:txBody>
          <a:bodyPr/>
          <a:lstStyle/>
          <a:p>
            <a:r>
              <a:rPr lang="en-US" dirty="0"/>
              <a:t>Command Line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939E-5AB1-9047-8E77-32BB60B6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can be called with arguments.</a:t>
            </a:r>
          </a:p>
          <a:p>
            <a:r>
              <a:rPr lang="en-US" dirty="0"/>
              <a:t>Python has a module that helps users parse command-line options and arguments.</a:t>
            </a:r>
          </a:p>
          <a:p>
            <a:r>
              <a:rPr lang="en-US" dirty="0"/>
              <a:t>Many programs can be run to provide basic information about how they  should be run and it employs the use of command line arguments.</a:t>
            </a:r>
          </a:p>
          <a:p>
            <a:r>
              <a:rPr lang="en-US" dirty="0"/>
              <a:t>The Python </a:t>
            </a:r>
            <a:r>
              <a:rPr lang="en-US" b="1" dirty="0"/>
              <a:t>sys</a:t>
            </a:r>
            <a:r>
              <a:rPr lang="en-US" dirty="0"/>
              <a:t> module provides access to any command-line arguments via the </a:t>
            </a:r>
            <a:r>
              <a:rPr lang="en-US" b="1" dirty="0" err="1"/>
              <a:t>sys.argv</a:t>
            </a:r>
            <a:r>
              <a:rPr lang="en-US" dirty="0"/>
              <a:t>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CA063-671F-D94A-A000-03D9374D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4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354E-8D98-AE4D-9A1E-00C8E859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19" y="314558"/>
            <a:ext cx="8888506" cy="935052"/>
          </a:xfrm>
        </p:spPr>
        <p:txBody>
          <a:bodyPr/>
          <a:lstStyle/>
          <a:p>
            <a:r>
              <a:rPr lang="en-US" dirty="0"/>
              <a:t>Command Line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90B5-4E13-1743-AC59-DEFF0EF9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AE107-7E3E-CE48-AAA7-F1C6C34E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E5458-9417-EA48-A7F1-B7B2D6D44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98" y="1767241"/>
            <a:ext cx="6994995" cy="2012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94F30-6342-5149-8090-E950506FA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98" y="4411436"/>
            <a:ext cx="9387681" cy="15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E9C9-4A7E-DF45-9489-EA5A7435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D367-9928-6844-B490-F1C320E8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Variables are just memory allocations for storing values.</a:t>
            </a:r>
          </a:p>
          <a:p>
            <a:r>
              <a:rPr lang="en-US" dirty="0"/>
              <a:t>Every variable created has a space in memory allocated for it.</a:t>
            </a:r>
          </a:p>
          <a:p>
            <a:r>
              <a:rPr lang="en-US" dirty="0"/>
              <a:t>Based on the data type of a variable, the interpreter allocates memory and </a:t>
            </a:r>
            <a:br>
              <a:rPr lang="en-US" dirty="0"/>
            </a:br>
            <a:r>
              <a:rPr lang="en-US" dirty="0"/>
              <a:t>decides what can be stored in the reserved memory.</a:t>
            </a:r>
          </a:p>
          <a:p>
            <a:r>
              <a:rPr lang="en-US" dirty="0"/>
              <a:t>Python variables do not need explicit declaration to reserve memory space.</a:t>
            </a:r>
          </a:p>
          <a:p>
            <a:r>
              <a:rPr lang="en-US" dirty="0"/>
              <a:t>The declaration happens automatically when you assign a value to a variable.</a:t>
            </a:r>
          </a:p>
          <a:p>
            <a:r>
              <a:rPr lang="en-US" dirty="0"/>
              <a:t>The equal sign </a:t>
            </a:r>
            <a:r>
              <a:rPr lang="en-US" b="1" dirty="0"/>
              <a:t>(=)</a:t>
            </a:r>
            <a:r>
              <a:rPr lang="en-US" dirty="0"/>
              <a:t> is used to assign values to variables.</a:t>
            </a:r>
          </a:p>
          <a:p>
            <a:r>
              <a:rPr lang="en-US" dirty="0"/>
              <a:t>The operand to the left of the = operator is the name of the variable and </a:t>
            </a:r>
            <a:br>
              <a:rPr lang="en-US" dirty="0"/>
            </a:br>
            <a:r>
              <a:rPr lang="en-US" dirty="0"/>
              <a:t>the operand to the right of the = operator is the value stored in the variable.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10B97-B0D5-FA4B-A1D1-515AED7B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6687-0BB2-B042-AFA7-C4E76B95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TWiki</a:t>
            </a:r>
            <a:r>
              <a:rPr lang="en-US" dirty="0"/>
              <a:t>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0160-F587-E541-B01B-C6456695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information about this tutorial is available on a </a:t>
            </a:r>
            <a:r>
              <a:rPr lang="en-US" dirty="0" err="1"/>
              <a:t>TWiki</a:t>
            </a:r>
            <a:r>
              <a:rPr lang="en-US" dirty="0"/>
              <a:t> server.</a:t>
            </a:r>
          </a:p>
          <a:p>
            <a:r>
              <a:rPr lang="en-US" dirty="0" err="1"/>
              <a:t>TWiki</a:t>
            </a:r>
            <a:r>
              <a:rPr lang="en-US" dirty="0"/>
              <a:t> uses the same documentation format as Wikipedia.</a:t>
            </a:r>
          </a:p>
          <a:p>
            <a:r>
              <a:rPr lang="en-US" dirty="0"/>
              <a:t>This makes it very simple for the lecturer to provide on-line </a:t>
            </a:r>
            <a:r>
              <a:rPr lang="en-US" dirty="0" err="1"/>
              <a:t>documentation,which</a:t>
            </a:r>
            <a:r>
              <a:rPr lang="en-US" dirty="0"/>
              <a:t> can be extended by students.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32CE0-B579-6F41-9001-8ECF60EA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7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CADA-D271-FC49-849F-5AA5028E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8540-ABFF-DA49-95D5-220446100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ED131-3F88-1B4F-A74F-AAAA86AB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D11D-E768-7D4C-877B-6AF909C1A5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56" y="151956"/>
            <a:ext cx="9233897" cy="70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15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581B-30C7-EB40-9B18-316415B5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45A0-D3C8-0F4D-9355-9AA2FC01D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store data in one form or the other and must be of a certain type.</a:t>
            </a:r>
          </a:p>
          <a:p>
            <a:r>
              <a:rPr lang="en-US" dirty="0"/>
              <a:t>We discuss the following data types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Tuple</a:t>
            </a:r>
          </a:p>
          <a:p>
            <a:pPr lvl="1"/>
            <a:r>
              <a:rPr lang="en-US" dirty="0"/>
              <a:t>Dictionary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AD03A-108B-B543-8A58-6DE5C651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77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B401-8F0C-C04A-81EA-068B83FF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A787-9D01-704A-97BA-3AFE5FE7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in Python are identified as a contiguous set of characters represented in the quotation marks.</a:t>
            </a:r>
          </a:p>
          <a:p>
            <a:r>
              <a:rPr lang="en-US" dirty="0"/>
              <a:t>Python accepts either pair of </a:t>
            </a:r>
          </a:p>
          <a:p>
            <a:pPr lvl="1"/>
            <a:r>
              <a:rPr lang="en-US" dirty="0"/>
              <a:t>single, </a:t>
            </a:r>
          </a:p>
          <a:p>
            <a:pPr lvl="1"/>
            <a:r>
              <a:rPr lang="en-US" dirty="0"/>
              <a:t>double quotes and </a:t>
            </a:r>
          </a:p>
          <a:p>
            <a:pPr lvl="1"/>
            <a:r>
              <a:rPr lang="en-US" dirty="0"/>
              <a:t>triples(single/double) quotes.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FA6A0-15A0-FC4B-B77E-B88C8F10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80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9BBA-F4D1-314E-935E-6883989A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3563-D86F-A648-B974-C9729489B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79E40-C145-7D4B-A740-E1487A33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2BD22-6F44-8D48-B6EB-1D6146A7DC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1" y="151955"/>
            <a:ext cx="9348338" cy="71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6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AD10-DE79-CA4E-BBD2-19638352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2FC90-4849-654F-B5C8-230B2F640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list is the most versatile datatype available in Python.</a:t>
            </a:r>
          </a:p>
          <a:p>
            <a:r>
              <a:rPr lang="en-US" dirty="0"/>
              <a:t>It can be written as a list of comma-separated values (items) between square </a:t>
            </a:r>
            <a:r>
              <a:rPr lang="en-US" b="1" i="1" dirty="0"/>
              <a:t>[]</a:t>
            </a:r>
            <a:r>
              <a:rPr lang="en-US" dirty="0"/>
              <a:t> brackets.</a:t>
            </a:r>
          </a:p>
          <a:p>
            <a:r>
              <a:rPr lang="en-US" dirty="0"/>
              <a:t>A list need not be of the same type.</a:t>
            </a:r>
          </a:p>
          <a:p>
            <a:r>
              <a:rPr lang="en-US" dirty="0"/>
              <a:t>The values present in a list are indexed starting from zero.</a:t>
            </a:r>
          </a:p>
          <a:p>
            <a:r>
              <a:rPr lang="en-US" dirty="0"/>
              <a:t>The values stored in a list can be accessed using the slice operator ([ ] and [:]) with </a:t>
            </a:r>
            <a:br>
              <a:rPr lang="en-US" dirty="0"/>
            </a:br>
            <a:r>
              <a:rPr lang="en-US" dirty="0"/>
              <a:t>indexes starting at 0 in the beginning of the list and working their way to end -1.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7C11C-6784-7948-8430-CAD1BA32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2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4842-FD58-E741-8F7C-15A5099E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CA16-0908-2942-BC01-91D8B0043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7F028-9790-A547-BF38-697557D9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B73F1-730E-8F42-BB81-72172FF0CF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56" y="151956"/>
            <a:ext cx="8897720" cy="70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36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45B2-5342-F645-9B5A-FC3F9CF7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5CD7A-CAA4-C746-99B1-D0AD93931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Tuples are much more like a list.</a:t>
            </a:r>
          </a:p>
          <a:p>
            <a:r>
              <a:rPr lang="en-US" dirty="0"/>
              <a:t>They are enclosed in brackets().</a:t>
            </a:r>
          </a:p>
          <a:p>
            <a:r>
              <a:rPr lang="en-US" dirty="0"/>
              <a:t>Their content cannot be changed unlike the list whose content can be changed.</a:t>
            </a:r>
          </a:p>
          <a:p>
            <a:r>
              <a:rPr lang="en-US" dirty="0"/>
              <a:t>Thus tuples are read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AC542-26BE-8D48-A96C-5CF099B8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15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58AB-36A4-334A-B0AD-113AA78E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4FBD3-34B9-B045-A55C-065085743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F80BE-A456-E84F-84BB-E4487960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BCFE1-DF92-C140-8D29-B321007F17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87" y="1730200"/>
            <a:ext cx="9762858" cy="51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28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0FC4-14DF-D04E-BA06-9D8ADB20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C36C-352F-DB43-8E1F-164CFE43B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dictionary is a collection which is unordered, changeable and indexed.</a:t>
            </a:r>
          </a:p>
          <a:p>
            <a:r>
              <a:rPr lang="en-US" dirty="0"/>
              <a:t>In Python dictionaries are written with curly brackets, and they have keys and values.</a:t>
            </a:r>
          </a:p>
          <a:p>
            <a:r>
              <a:rPr lang="en-US" dirty="0"/>
              <a:t>Python's dictionaries allow you to connect pieces of related information.</a:t>
            </a:r>
          </a:p>
          <a:p>
            <a:r>
              <a:rPr lang="en-US" dirty="0"/>
              <a:t>Each piece of information in a dictionary is stored as a key-value pair.</a:t>
            </a:r>
          </a:p>
          <a:p>
            <a:r>
              <a:rPr lang="en-US" dirty="0"/>
              <a:t>When you provide a key, Python returns the value associated with that key.</a:t>
            </a:r>
          </a:p>
          <a:p>
            <a:r>
              <a:rPr lang="en-US" dirty="0"/>
              <a:t>You can loop through all the key-value pairs, all the keys, or all the values.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DDFEF-55C1-C045-9BEB-71E04BF0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8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6772-2696-8D42-B72B-0383294F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1693-1F22-3F4F-B792-C6D0EEB1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4A3E6-2D72-5244-9954-9C3C6C82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DFF31-BC71-0F46-80CF-78C39D254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56" y="151955"/>
            <a:ext cx="9916206" cy="63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284E-5ABC-BE49-90EA-EEB812C6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C53A9-97D6-A94A-8F18-CC3B07C1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Twiki</a:t>
            </a:r>
            <a:r>
              <a:rPr lang="en-US" dirty="0"/>
              <a:t> server:</a:t>
            </a:r>
          </a:p>
          <a:p>
            <a:pPr lvl="1"/>
            <a:r>
              <a:rPr lang="en-US" dirty="0">
                <a:hlinkClick r:id="rId2"/>
              </a:rPr>
              <a:t>https://afnog.iotworkshop.africa/do/view</a:t>
            </a:r>
            <a:r>
              <a:rPr lang="en-US" altLang="en-US" dirty="0">
                <a:solidFill>
                  <a:srgbClr val="584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Micropython</a:t>
            </a:r>
            <a:r>
              <a:rPr lang="en-US" dirty="0"/>
              <a:t> Demos:</a:t>
            </a:r>
          </a:p>
          <a:p>
            <a:pPr lvl="1"/>
            <a:r>
              <a:rPr lang="en-US" dirty="0">
                <a:hlinkClick r:id="rId3"/>
              </a:rPr>
              <a:t>https://github.com/uraich/MicroPython_IoTDemos</a:t>
            </a:r>
            <a:endParaRPr lang="en-US" dirty="0"/>
          </a:p>
          <a:p>
            <a:pPr lvl="1"/>
            <a:r>
              <a:rPr lang="en-US" altLang="en-US" dirty="0">
                <a:solidFill>
                  <a:srgbClr val="58438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https://github.com/uraich/MicropythonCayenneMQTTClient</a:t>
            </a:r>
            <a:endParaRPr lang="en-US" altLang="en-US" dirty="0">
              <a:solidFill>
                <a:srgbClr val="5843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5843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/>
              <a:t>C++ version: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solidFill>
                  <a:srgbClr val="58438B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https://github.com/uraich/C-IoTDemos</a:t>
            </a:r>
            <a:endParaRPr lang="en-US" altLang="en-US" dirty="0">
              <a:solidFill>
                <a:srgbClr val="5843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2238-5BD3-1A4F-9141-38780276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9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8F69-462F-F54B-AD99-E0FE612E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Operators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9F74-C0C4-3748-8A9F-0BD15100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supports multiple operators including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arithmetic,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comparison,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assignment,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logical,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bitwise,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membership and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identity operators.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D5979-93F9-204A-A048-00F2721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7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3090-4973-E049-9EA8-E3EF2928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B7E21-2C36-FE44-A53C-710CF627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AF669-F533-6742-8B9A-1116046E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03756-660E-FE4C-850A-5766233754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67" y="1754096"/>
            <a:ext cx="9430971" cy="34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81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0CCA-D8CD-1E44-965C-C682190A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7C2E-5020-9349-ACB1-65CFD47D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4E342-D4E0-9E40-806A-D7E2CD24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ABB2E-626C-F14E-B90A-B86BE45035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375" y="-1"/>
            <a:ext cx="6327119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3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D910-1BB2-E743-A2AF-4C7080C3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81C8-577D-ED46-903C-CDFD9CA9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826C2-7607-D14D-B54C-965021F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5D4D9-9A22-EF4A-946A-E9BF9F1E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222" y="301320"/>
            <a:ext cx="7713833" cy="65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86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6CEB-D1BC-5A49-8B02-F3E0712D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1FFC-61E4-204B-925F-1886FD223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706BD-503C-F346-BF0E-A1BB032A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18527-DAF9-CC46-9165-1B06D514F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3686"/>
            <a:ext cx="10080625" cy="27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30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D8DE-91E2-C24D-9BDB-08F63D4C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AA7E-4EC1-104F-8960-57EE56C46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B8EDB-908A-3640-9223-EE0BFD95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EFEEE-CED1-BA47-BF9B-515D16E2C4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523" y="1217626"/>
            <a:ext cx="6935290" cy="56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78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24385-7EA8-4F44-A224-AEDD465BAE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95" y="1766513"/>
            <a:ext cx="7136105" cy="549184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CC0A38-C383-C940-B2D8-AF1D671CB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475" y="4087149"/>
            <a:ext cx="5032669" cy="2367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3198B-02FF-204F-BB2E-9CC23987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52F7C-56B1-874E-8B34-467C7737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6D2-968E-6B4D-ACD1-C130846F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D345-73A1-774E-B77F-82E5FCC1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statement allows us to execute a statement or group of statements multiple times.</a:t>
            </a:r>
          </a:p>
          <a:p>
            <a:r>
              <a:rPr lang="en-US" dirty="0"/>
              <a:t>Python has two primitive loop commands: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while loop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for loops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EAD90-BA5E-F742-9C17-AB410DA4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5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4213-DE5E-C740-861C-AA53E52D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233D8-0B90-AE4C-9B5E-165EED2F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5FA51-7D3E-0649-9764-A7808D6B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EAD42-F8C5-6C4B-84D8-90E09D3C57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38" y="0"/>
            <a:ext cx="8102694" cy="72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37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4B43-AC2E-5041-9560-BC6241A4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5D8BC-1091-8B43-8DF1-4ABBD9B0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are written in blocks of codes which are reusable but performs similar actions.</a:t>
            </a:r>
          </a:p>
          <a:p>
            <a:r>
              <a:rPr lang="en-US" dirty="0"/>
              <a:t>Python comes with built-in functions such as </a:t>
            </a:r>
            <a:r>
              <a:rPr lang="en-US" b="1" dirty="0"/>
              <a:t>print().</a:t>
            </a:r>
            <a:endParaRPr lang="en-US" dirty="0"/>
          </a:p>
          <a:p>
            <a:r>
              <a:rPr lang="en-US" dirty="0"/>
              <a:t>Users can define and use their own functions in the code.</a:t>
            </a:r>
          </a:p>
          <a:p>
            <a:r>
              <a:rPr lang="en-US" dirty="0"/>
              <a:t>User defined functions begin with the keyword </a:t>
            </a:r>
            <a:r>
              <a:rPr lang="en-US" b="1" dirty="0"/>
              <a:t>def </a:t>
            </a:r>
            <a:r>
              <a:rPr lang="en-US" dirty="0"/>
              <a:t>followed by the name of the function.</a:t>
            </a:r>
          </a:p>
          <a:p>
            <a:r>
              <a:rPr lang="en-US" dirty="0"/>
              <a:t>A function may take parameters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41F51-3185-3E45-832B-53DDAF06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2EE8-6079-964B-96A9-3FC4420F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84424-C161-D044-B786-79B5BE04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1ABC8-3906-3F49-9263-5675D2CE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ED586B-7F2F-7E4C-85C9-25A57E0188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973" y="1236372"/>
            <a:ext cx="7725602" cy="61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4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86A7-46B4-EB4E-8F78-2459A3DA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B6B1-F476-A342-B856-8D2BBC8E2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F7D93-6846-8148-A531-0458317A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08068-1AF9-2B41-9BC9-E93536404E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1" y="301320"/>
            <a:ext cx="9905302" cy="61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2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1507-3D86-C444-A2DA-600D4863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559A-660E-3641-9FF1-DBD260860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Modules in a python are file with </a:t>
            </a:r>
            <a:r>
              <a:rPr lang="en-US" b="1" i="1" dirty="0"/>
              <a:t>.</a:t>
            </a:r>
            <a:r>
              <a:rPr lang="en-US" b="1" i="1" dirty="0" err="1"/>
              <a:t>py</a:t>
            </a:r>
            <a:r>
              <a:rPr lang="en-US" b="1" i="1" dirty="0"/>
              <a:t> </a:t>
            </a:r>
            <a:r>
              <a:rPr lang="en-US" dirty="0"/>
              <a:t>extensions containing definitions of functions or variables.</a:t>
            </a:r>
          </a:p>
          <a:p>
            <a:r>
              <a:rPr lang="en-US" dirty="0"/>
              <a:t>In our example of the functions we can save the definitions in a file called </a:t>
            </a:r>
            <a:r>
              <a:rPr lang="en-US" dirty="0" err="1"/>
              <a:t>function.py</a:t>
            </a:r>
            <a:endParaRPr lang="en-US" dirty="0"/>
          </a:p>
          <a:p>
            <a:r>
              <a:rPr lang="en-US" dirty="0"/>
              <a:t>In order to use the definitions we must import them with</a:t>
            </a:r>
          </a:p>
          <a:p>
            <a:pPr lvl="1"/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import function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/>
              <a:t>In order to call the functions we have to use the module name: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function.sum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(20,30). </a:t>
            </a:r>
            <a:r>
              <a:rPr lang="en-US" dirty="0"/>
              <a:t> if we we want to import a single function:</a:t>
            </a:r>
            <a:br>
              <a:rPr lang="en-US" dirty="0"/>
            </a:b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from function import sum</a:t>
            </a:r>
            <a:br>
              <a:rPr lang="en-US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sum(20,30)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/>
              <a:t>The module name is found in the variable __</a:t>
            </a:r>
            <a:r>
              <a:rPr lang="en-US" b="1" i="1" dirty="0"/>
              <a:t>name</a:t>
            </a:r>
            <a:r>
              <a:rPr lang="en-US" i="1" dirty="0"/>
              <a:t>__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9EB41-8BCE-6642-94A7-E8CD672F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62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F9DB-EDC3-1E4D-A8EF-C80FD53B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D4C87-8FF0-D64D-9B26-077DE1FE5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0A41A-610D-5F4D-A117-0AFB7E8D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146A9-EB27-DA47-832C-57B29821A9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80" y="1723685"/>
            <a:ext cx="7675002" cy="48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64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3899-E397-054A-BBDF-984961DA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5C8E1-4FD6-3341-B6C0-16200FBC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Often modules contain only function or class (see later) definitions</a:t>
            </a:r>
          </a:p>
          <a:p>
            <a:r>
              <a:rPr lang="en-US" dirty="0"/>
              <a:t>However it is also possible to include the function calls (the main routine) into the module e.g. to demonstrate how the functions are to be used.</a:t>
            </a:r>
          </a:p>
          <a:p>
            <a:r>
              <a:rPr lang="en-US" dirty="0"/>
              <a:t>In this case the name of the module changes to</a:t>
            </a:r>
            <a:r>
              <a:rPr lang="en-US" i="1" dirty="0"/>
              <a:t> 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__main__</a:t>
            </a:r>
            <a:br>
              <a:rPr lang="en-US" b="1" i="1" dirty="0"/>
            </a:br>
            <a:endParaRPr lang="en-US" dirty="0"/>
          </a:p>
          <a:p>
            <a:r>
              <a:rPr lang="en-US" dirty="0"/>
              <a:t>We can therefore find out if the module is imported or executed by checking the name variable: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__if 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name__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 == "__main__"</a:t>
            </a:r>
          </a:p>
          <a:p>
            <a:r>
              <a:rPr lang="en-US" dirty="0"/>
              <a:t>this executes the main code only if not imported into a main program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8CB75-F0A0-824A-B1BF-F0299A83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7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AE70-1D21-5E47-8549-E32DDC6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06F94-C003-B549-8C5A-B1B5BCED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64" y="1402099"/>
            <a:ext cx="9348339" cy="5318974"/>
          </a:xfrm>
        </p:spPr>
        <p:txBody>
          <a:bodyPr/>
          <a:lstStyle/>
          <a:p>
            <a:r>
              <a:rPr lang="en-US" dirty="0"/>
              <a:t>Packages simply group modules under one name.</a:t>
            </a:r>
          </a:p>
          <a:p>
            <a:r>
              <a:rPr lang="en-US" dirty="0"/>
              <a:t>Each package is a directory which </a:t>
            </a:r>
            <a:r>
              <a:rPr lang="en-US" b="1" dirty="0"/>
              <a:t>MUST </a:t>
            </a:r>
            <a:r>
              <a:rPr lang="en-US" dirty="0"/>
              <a:t>contain a specific file called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__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init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__.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dirty="0"/>
              <a:t> indicating the directory is a package.</a:t>
            </a:r>
          </a:p>
          <a:p>
            <a:r>
              <a:rPr lang="en-US" dirty="0"/>
              <a:t>the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__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init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__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file may be empty.</a:t>
            </a:r>
          </a:p>
          <a:p>
            <a:r>
              <a:rPr lang="en-US" dirty="0"/>
              <a:t>Package can be imported the same way as module.</a:t>
            </a:r>
          </a:p>
          <a:p>
            <a:r>
              <a:rPr lang="en-US" dirty="0"/>
              <a:t>Suppose we have several modules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prime.py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fibonacci.py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factorial.py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in a directory, we may group them in a package called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priff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3CB6B-0363-6444-B3B9-4CD18FBE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5759F-3D69-6A4F-8F9E-2008204D09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553" y="5103003"/>
            <a:ext cx="4501151" cy="24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09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2F2C-C2F2-EC4F-BF32-7F4605FD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E258-DBA2-9342-AB95-425AF659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everything in Python is an object, with its properties and methods.</a:t>
            </a:r>
          </a:p>
          <a:p>
            <a:r>
              <a:rPr lang="en-US" dirty="0"/>
              <a:t>A class defines the behavior of an object and the kind of information an object can store.</a:t>
            </a:r>
          </a:p>
          <a:p>
            <a:r>
              <a:rPr lang="en-US" dirty="0"/>
              <a:t>The information in a class is stored in attributes, and functions that belong to a class are called methods.</a:t>
            </a:r>
          </a:p>
          <a:p>
            <a:r>
              <a:rPr lang="en-US" dirty="0"/>
              <a:t>A child class inherits the attributes and methods from its parent class.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1F427-B632-8B4F-BAA2-5481AD7C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3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5DD5-327B-DA43-A50B-DB29E147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35352-7EBB-F74D-B6FF-6F551748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syntax for creating a class is similar to functions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may define a method with name </a:t>
            </a:r>
            <a:r>
              <a:rPr lang="en-US" i="1" dirty="0"/>
              <a:t>__</a:t>
            </a:r>
            <a:r>
              <a:rPr lang="en-US" i="1" dirty="0" err="1"/>
              <a:t>init</a:t>
            </a:r>
            <a:r>
              <a:rPr lang="en-US" i="1" dirty="0"/>
              <a:t>__</a:t>
            </a:r>
            <a:r>
              <a:rPr lang="en-US" dirty="0"/>
              <a:t>which is called when</a:t>
            </a:r>
          </a:p>
          <a:p>
            <a:r>
              <a:rPr lang="en-US" dirty="0"/>
              <a:t>the instance object of the class is created (in the above example: mc = </a:t>
            </a:r>
            <a:r>
              <a:rPr lang="en-US" dirty="0" err="1"/>
              <a:t>MyClass</a:t>
            </a:r>
            <a:r>
              <a:rPr lang="en-US" dirty="0"/>
              <a:t>)</a:t>
            </a:r>
          </a:p>
          <a:p>
            <a:r>
              <a:rPr lang="en-US" dirty="0"/>
              <a:t>The short description of the class can be found in the instance variable </a:t>
            </a:r>
            <a:r>
              <a:rPr lang="en-US" i="1" dirty="0"/>
              <a:t>__Doc.__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4A5CF-B6D6-E04F-A769-072699E5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33566-7C20-0E4F-BE2F-B69FC07A5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95" y="2177023"/>
            <a:ext cx="6095917" cy="26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92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2A55-BFBD-9F45-8741-9A2DE3AB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D3B9F-50A0-E24B-894F-997D3C1B6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02CD3-D93D-574A-8FD3-0A18EA36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D360A-874D-8A42-AB56-0EE9E53BF0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801" y="26860"/>
            <a:ext cx="6582601" cy="74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25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9B86-F056-2F4C-8595-1F61FBFC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9069-2456-494F-BA2E-D671F9AD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library is a collection of functions and methods that allows you to perform many actions without writing your code</a:t>
            </a:r>
          </a:p>
          <a:p>
            <a:r>
              <a:rPr lang="en-US" dirty="0"/>
              <a:t>A very typical example of a python library is matplotlib for plotting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4C217-569B-1D4F-BA6D-C06EE70B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4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217D-8983-A749-85A8-B775F3CA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8D051-A995-5144-A55D-271D57EC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79DD0-CD3D-F342-A0D0-7598BD3C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797EA-4AEF-AC4E-861F-2E373C432B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6" y="2624918"/>
            <a:ext cx="5261629" cy="4817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A0EC6-1666-D541-9496-70A120B80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729" y="211606"/>
            <a:ext cx="5156380" cy="38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188720" y="484200"/>
            <a:ext cx="838656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What is the “I” in IoT ?</a:t>
            </a:r>
          </a:p>
        </p:txBody>
      </p:sp>
      <p:sp>
        <p:nvSpPr>
          <p:cNvPr id="133" name="CustomShape 2"/>
          <p:cNvSpPr/>
          <p:nvPr/>
        </p:nvSpPr>
        <p:spPr>
          <a:xfrm>
            <a:off x="548640" y="19202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latin typeface="Arial"/>
              </a:rPr>
              <a:t>The “I” stands for </a:t>
            </a:r>
            <a:r>
              <a:rPr lang="en-US" sz="2400" b="0" i="1" strike="noStrike" spc="-1">
                <a:latin typeface="Arial"/>
              </a:rPr>
              <a:t>Internet. </a:t>
            </a:r>
            <a:r>
              <a:rPr lang="en-US" sz="2400" b="0" strike="noStrike" spc="-1">
                <a:latin typeface="Arial"/>
              </a:rPr>
              <a:t>This means: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latin typeface="Arial"/>
              </a:rPr>
              <a:t>We need a processor (IoT node) that can connect to the Internet. It must be powerful enough to run Internet protocols and it needs an interface to the Internet.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Ethernet interface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WiFi interface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GSM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… connection to a gateway with access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3837086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245B-3798-A143-B68A-5B41F6E9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5BBA-FA7B-6147-B78E-0D7ED2791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Callbacks are very often used in Graphical User Interface (GUI systems)</a:t>
            </a:r>
          </a:p>
          <a:p>
            <a:r>
              <a:rPr lang="en-US" dirty="0"/>
              <a:t>GUI elements (widgets) are set up by the programmer and events are attached to them.</a:t>
            </a:r>
          </a:p>
          <a:p>
            <a:r>
              <a:rPr lang="en-US" dirty="0"/>
              <a:t>Typical examples are:</a:t>
            </a:r>
          </a:p>
          <a:p>
            <a:pPr lvl="1"/>
            <a:r>
              <a:rPr lang="en-US" dirty="0"/>
              <a:t>Selection of an intern in a list</a:t>
            </a:r>
          </a:p>
          <a:p>
            <a:pPr lvl="1"/>
            <a:r>
              <a:rPr lang="en-US" dirty="0"/>
              <a:t>Selection on a menu item</a:t>
            </a:r>
          </a:p>
          <a:p>
            <a:pPr lvl="1"/>
            <a:r>
              <a:rPr lang="en-US" dirty="0"/>
              <a:t>pushing a push button</a:t>
            </a:r>
          </a:p>
          <a:p>
            <a:pPr lvl="1"/>
            <a:r>
              <a:rPr lang="en-US" dirty="0"/>
              <a:t>checking a check box</a:t>
            </a:r>
          </a:p>
          <a:p>
            <a:r>
              <a:rPr lang="en-US" dirty="0"/>
              <a:t>The GUI systems runs in an endless loop and calls pre-registered functions(the callback functions) when any of the above events happens. The event is then acted upon and control is returned to the GUI main loop.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01056-622E-A647-8186-3D96C07F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504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DA68-40CE-8A42-AB55-848C1413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Dummy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EBD5-46D8-D747-A10E-78E4601E5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dummy GUI allows to register a callback and if one is registered it will call it every 2 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6C496-CA87-FB4A-8E2E-F7038441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A3F07-86DB-DC47-9E24-5BB755639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222" y="2536357"/>
            <a:ext cx="7456523" cy="39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618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A2D5-E026-4E4C-8394-9587E6A0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running the dummy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7D7E-87E4-1C49-89A0-2667FCABE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application first registers the callback and then gives control to the dummy GUI main loop.</a:t>
            </a:r>
          </a:p>
          <a:p>
            <a:r>
              <a:rPr lang="en-US" dirty="0"/>
              <a:t>The main loop will wait for an event (2 s elapsed) and call the callback function when the event has occurred.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16E54-3DBD-3E4A-BF72-F56321E3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9B65-2267-9844-8FE3-E4430A984AFF}" type="slidenum">
              <a:rPr lang="en-US" smtClean="0"/>
              <a:t>62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C6635-856B-CF47-9BD3-877638CB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718" y="3779837"/>
            <a:ext cx="5938094" cy="30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2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645920" y="484200"/>
            <a:ext cx="792936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What are « things » ?</a:t>
            </a:r>
          </a:p>
        </p:txBody>
      </p:sp>
      <p:sp>
        <p:nvSpPr>
          <p:cNvPr id="135" name="CustomShape 2"/>
          <p:cNvSpPr/>
          <p:nvPr/>
        </p:nvSpPr>
        <p:spPr>
          <a:xfrm>
            <a:off x="457200" y="210312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Usually the Internet is used by humans</a:t>
            </a: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Typical applications are 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WEB browsing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Email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Social media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Telephone and chats</a:t>
            </a: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Human to machine or human to human communication.</a:t>
            </a: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IoT: “Things” communicate also without human intervention.</a:t>
            </a: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76A62-0539-6041-8641-37366C0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0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645920" y="37800"/>
            <a:ext cx="7929360" cy="178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Things, Sensors, Actuators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548640" y="2259360"/>
            <a:ext cx="9071280" cy="423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8000" lnSpcReduction="20000"/>
          </a:bodyPr>
          <a:lstStyle/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Coffee machines, dish washer, washing machine, …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Burglar alarm system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Intelligent farming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Weather station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Scientific measurements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Industrial factory control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Car electronics, ignition system, ABS,…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You name it!</a:t>
            </a: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The processor reads the state of “things” though sensors and controls them through actuators. Our processor needs interfaces to these sensors and actuators.</a:t>
            </a:r>
          </a:p>
          <a:p>
            <a:pPr>
              <a:lnSpc>
                <a:spcPct val="100000"/>
              </a:lnSpc>
              <a:spcBef>
                <a:spcPts val="1888"/>
              </a:spcBef>
            </a:pPr>
            <a:endParaRPr lang="en-US" sz="2200" b="0" strike="noStrike" spc="-1"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2DC2C-F2CC-664D-997B-5337E21F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870" b="0" strike="noStrike" spc="-1">
                <a:latin typeface="Arial"/>
              </a:rPr>
              <a:t>The IoT system</a:t>
            </a:r>
          </a:p>
        </p:txBody>
      </p:sp>
      <p:sp>
        <p:nvSpPr>
          <p:cNvPr id="139" name="CustomShape 2"/>
          <p:cNvSpPr/>
          <p:nvPr/>
        </p:nvSpPr>
        <p:spPr>
          <a:xfrm>
            <a:off x="504000" y="176868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We need a system with a number of processors that read out sensors and/or control actuators</a:t>
            </a: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These processors communicate with each other over the Internet with or without human intervention.</a:t>
            </a: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Design decisions: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Which processors?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Which communication protocol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Which GUI to be able to see what is going on?</a:t>
            </a: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Which programming language?</a:t>
            </a:r>
          </a:p>
          <a:p>
            <a:pPr>
              <a:lnSpc>
                <a:spcPct val="100000"/>
              </a:lnSpc>
              <a:spcBef>
                <a:spcPts val="1888"/>
              </a:spcBef>
            </a:pPr>
            <a:endParaRPr lang="en-US" sz="2200" b="0" strike="noStrike" spc="-1"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80AFD-A091-D94A-B984-B3C5273A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98E3A-3A09-2F4D-B78C-8AC0386734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512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1702</Words>
  <Application>Microsoft Macintosh PowerPoint</Application>
  <PresentationFormat>Custom</PresentationFormat>
  <Paragraphs>342</Paragraphs>
  <Slides>62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Andale Mono</vt:lpstr>
      <vt:lpstr>arial</vt:lpstr>
      <vt:lpstr>arial</vt:lpstr>
      <vt:lpstr>Calibri</vt:lpstr>
      <vt:lpstr>Liberation Sans</vt:lpstr>
      <vt:lpstr>Liberation Serif</vt:lpstr>
      <vt:lpstr>Lucida Sans Unicode</vt:lpstr>
      <vt:lpstr>Symbol</vt:lpstr>
      <vt:lpstr>Wingdings</vt:lpstr>
      <vt:lpstr>Default</vt:lpstr>
      <vt:lpstr>Introduction to Internet of Things (IoT) </vt:lpstr>
      <vt:lpstr>Introduction of Lecturers</vt:lpstr>
      <vt:lpstr>The TWiki Server</vt:lpstr>
      <vt:lpstr>Links to Resources</vt:lpstr>
      <vt:lpstr>Workshop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Python</vt:lpstr>
      <vt:lpstr>Introduction to Python</vt:lpstr>
      <vt:lpstr>Writing Python Programs</vt:lpstr>
      <vt:lpstr>Using the Command Line (Interactive mode)</vt:lpstr>
      <vt:lpstr>Using the script mode</vt:lpstr>
      <vt:lpstr>Using Thonny</vt:lpstr>
      <vt:lpstr>Thonny Python Shell and Editor</vt:lpstr>
      <vt:lpstr>Idle Python Shell &amp; Editor</vt:lpstr>
      <vt:lpstr>Running a Python Script</vt:lpstr>
      <vt:lpstr>Command Line Arguments</vt:lpstr>
      <vt:lpstr>Command Line Arguments</vt:lpstr>
      <vt:lpstr>Variables</vt:lpstr>
      <vt:lpstr>PowerPoint Presentation</vt:lpstr>
      <vt:lpstr>Data Types in Python</vt:lpstr>
      <vt:lpstr>Strings</vt:lpstr>
      <vt:lpstr>PowerPoint Presentation</vt:lpstr>
      <vt:lpstr>List</vt:lpstr>
      <vt:lpstr>PowerPoint Presentation</vt:lpstr>
      <vt:lpstr>Tuple in Python</vt:lpstr>
      <vt:lpstr>PowerPoint Presentation</vt:lpstr>
      <vt:lpstr>Dictionary in Python</vt:lpstr>
      <vt:lpstr>PowerPoint Presentation</vt:lpstr>
      <vt:lpstr>Basic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Statements</vt:lpstr>
      <vt:lpstr>Loops</vt:lpstr>
      <vt:lpstr>PowerPoint Presentation</vt:lpstr>
      <vt:lpstr>Functions</vt:lpstr>
      <vt:lpstr>PowerPoint Presentation</vt:lpstr>
      <vt:lpstr>Modules</vt:lpstr>
      <vt:lpstr>PowerPoint Presentation</vt:lpstr>
      <vt:lpstr>Executing Modules</vt:lpstr>
      <vt:lpstr>Packages</vt:lpstr>
      <vt:lpstr>Class</vt:lpstr>
      <vt:lpstr>PowerPoint Presentation</vt:lpstr>
      <vt:lpstr>PowerPoint Presentation</vt:lpstr>
      <vt:lpstr>Libraries</vt:lpstr>
      <vt:lpstr>PowerPoint Presentation</vt:lpstr>
      <vt:lpstr>Callbacks</vt:lpstr>
      <vt:lpstr>A Dummy GUI</vt:lpstr>
      <vt:lpstr>The application running the dummy GUI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Isaac Armah-Mensah</cp:lastModifiedBy>
  <cp:revision>46</cp:revision>
  <dcterms:created xsi:type="dcterms:W3CDTF">2019-02-10T11:08:36Z</dcterms:created>
  <dcterms:modified xsi:type="dcterms:W3CDTF">2019-06-15T03:04:23Z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3588608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